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handoutMasterIdLst>
    <p:handoutMasterId r:id="rId19"/>
  </p:handoutMasterIdLst>
  <p:sldIdLst>
    <p:sldId id="256" r:id="rId5"/>
    <p:sldId id="257" r:id="rId6"/>
    <p:sldId id="277" r:id="rId7"/>
    <p:sldId id="265" r:id="rId8"/>
    <p:sldId id="266" r:id="rId9"/>
    <p:sldId id="280" r:id="rId10"/>
    <p:sldId id="281" r:id="rId11"/>
    <p:sldId id="282" r:id="rId12"/>
    <p:sldId id="283" r:id="rId13"/>
    <p:sldId id="284" r:id="rId14"/>
    <p:sldId id="285" r:id="rId15"/>
    <p:sldId id="286" r:id="rId16"/>
    <p:sldId id="270" r:id="rId17"/>
    <p:sldId id="267" r:id="rId18"/>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by Horne" initials="BH" lastIdx="1" clrIdx="0">
    <p:extLst>
      <p:ext uri="{19B8F6BF-5375-455C-9EA6-DF929625EA0E}">
        <p15:presenceInfo xmlns:p15="http://schemas.microsoft.com/office/powerpoint/2012/main" userId="Bobby Hor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E7C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8A2143-B59D-475A-8783-FB682248B63B}" v="2" dt="2024-06-07T20:29:48.772"/>
    <p1510:client id="{E59C4AB0-DA72-4800-A032-96D7EE3B6371}" v="4" dt="2024-06-07T18:29:32.1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1" d="100"/>
          <a:sy n="111" d="100"/>
        </p:scale>
        <p:origin x="468" y="114"/>
      </p:cViewPr>
      <p:guideLst/>
    </p:cSldViewPr>
  </p:slideViewPr>
  <p:notesTextViewPr>
    <p:cViewPr>
      <p:scale>
        <a:sx n="1" d="1"/>
        <a:sy n="1" d="1"/>
      </p:scale>
      <p:origin x="0" y="0"/>
    </p:cViewPr>
  </p:notesTextViewPr>
  <p:notesViewPr>
    <p:cSldViewPr snapToGrid="0">
      <p:cViewPr>
        <p:scale>
          <a:sx n="1" d="2"/>
          <a:sy n="1" d="2"/>
        </p:scale>
        <p:origin x="9192" y="21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CA4E2CC-738C-E1BA-7987-8089AC5138D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5BFE1ED-6C59-0EF2-53A8-F238E194A78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639F29-E502-42B8-8F77-C0DA70489E4A}" type="datetimeFigureOut">
              <a:rPr lang="en-US" smtClean="0"/>
              <a:t>6/7/2024</a:t>
            </a:fld>
            <a:endParaRPr lang="en-US"/>
          </a:p>
        </p:txBody>
      </p:sp>
      <p:sp>
        <p:nvSpPr>
          <p:cNvPr id="4" name="Footer Placeholder 3">
            <a:extLst>
              <a:ext uri="{FF2B5EF4-FFF2-40B4-BE49-F238E27FC236}">
                <a16:creationId xmlns:a16="http://schemas.microsoft.com/office/drawing/2014/main" id="{B46C673D-661A-C054-DA98-95E22695AEB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43132FB-3A8A-488A-F60B-889AC8DA8D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6C316F5-61C2-4545-A38C-0AAA531E8504}" type="slidenum">
              <a:rPr lang="en-US" smtClean="0"/>
              <a:t>‹#›</a:t>
            </a:fld>
            <a:endParaRPr lang="en-US"/>
          </a:p>
        </p:txBody>
      </p:sp>
    </p:spTree>
    <p:extLst>
      <p:ext uri="{BB962C8B-B14F-4D97-AF65-F5344CB8AC3E}">
        <p14:creationId xmlns:p14="http://schemas.microsoft.com/office/powerpoint/2010/main" val="34444899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7"/>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282885" indent="0" algn="ctr">
              <a:buNone/>
              <a:defRPr>
                <a:solidFill>
                  <a:schemeClr val="tx1">
                    <a:tint val="75000"/>
                  </a:schemeClr>
                </a:solidFill>
              </a:defRPr>
            </a:lvl2pPr>
            <a:lvl3pPr marL="565771" indent="0" algn="ctr">
              <a:buNone/>
              <a:defRPr>
                <a:solidFill>
                  <a:schemeClr val="tx1">
                    <a:tint val="75000"/>
                  </a:schemeClr>
                </a:solidFill>
              </a:defRPr>
            </a:lvl3pPr>
            <a:lvl4pPr marL="848656" indent="0" algn="ctr">
              <a:buNone/>
              <a:defRPr>
                <a:solidFill>
                  <a:schemeClr val="tx1">
                    <a:tint val="75000"/>
                  </a:schemeClr>
                </a:solidFill>
              </a:defRPr>
            </a:lvl4pPr>
            <a:lvl5pPr marL="1131542" indent="0" algn="ctr">
              <a:buNone/>
              <a:defRPr>
                <a:solidFill>
                  <a:schemeClr val="tx1">
                    <a:tint val="75000"/>
                  </a:schemeClr>
                </a:solidFill>
              </a:defRPr>
            </a:lvl5pPr>
            <a:lvl6pPr marL="1414427" indent="0" algn="ctr">
              <a:buNone/>
              <a:defRPr>
                <a:solidFill>
                  <a:schemeClr val="tx1">
                    <a:tint val="75000"/>
                  </a:schemeClr>
                </a:solidFill>
              </a:defRPr>
            </a:lvl6pPr>
            <a:lvl7pPr marL="1697313" indent="0" algn="ctr">
              <a:buNone/>
              <a:defRPr>
                <a:solidFill>
                  <a:schemeClr val="tx1">
                    <a:tint val="75000"/>
                  </a:schemeClr>
                </a:solidFill>
              </a:defRPr>
            </a:lvl7pPr>
            <a:lvl8pPr marL="1980198" indent="0" algn="ctr">
              <a:buNone/>
              <a:defRPr>
                <a:solidFill>
                  <a:schemeClr val="tx1">
                    <a:tint val="75000"/>
                  </a:schemeClr>
                </a:solidFill>
              </a:defRPr>
            </a:lvl8pPr>
            <a:lvl9pPr marL="2263083" indent="0" algn="ctr">
              <a:buNone/>
              <a:defRPr>
                <a:solidFill>
                  <a:schemeClr val="tx1">
                    <a:tint val="75000"/>
                  </a:schemeClr>
                </a:solidFill>
              </a:defRPr>
            </a:lvl9pPr>
          </a:lstStyle>
          <a:p>
            <a:r>
              <a:rPr lang="en-US"/>
              <a:t>Click to edit Master subtitle style</a:t>
            </a:r>
          </a:p>
        </p:txBody>
      </p:sp>
      <p:sp>
        <p:nvSpPr>
          <p:cNvPr id="7"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6D6059E-9656-43AA-A013-8BC46FB43FB8}" type="datetime1">
              <a:rPr lang="en-US" smtClean="0">
                <a:solidFill>
                  <a:prstClr val="black">
                    <a:tint val="75000"/>
                  </a:prstClr>
                </a:solidFill>
              </a:rPr>
              <a:t>6/7/2024</a:t>
            </a:fld>
            <a:endParaRPr lang="en-US">
              <a:solidFill>
                <a:prstClr val="black">
                  <a:tint val="75000"/>
                </a:prstClr>
              </a:solidFill>
            </a:endParaRPr>
          </a:p>
        </p:txBody>
      </p:sp>
      <p:sp>
        <p:nvSpPr>
          <p:cNvPr id="9"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4774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60DD70FF-7B0E-4D8B-A606-BFA72732D7B4}" type="datetime1">
              <a:rPr lang="en-US" smtClean="0">
                <a:solidFill>
                  <a:prstClr val="black">
                    <a:tint val="75000"/>
                  </a:prstClr>
                </a:solidFill>
              </a:rPr>
              <a:t>6/7/2024</a:t>
            </a:fld>
            <a:endParaRPr lang="en-US">
              <a:solidFill>
                <a:prstClr val="black">
                  <a:tint val="75000"/>
                </a:prstClr>
              </a:solidFill>
            </a:endParaRPr>
          </a:p>
        </p:txBody>
      </p:sp>
      <p:sp>
        <p:nvSpPr>
          <p:cNvPr id="5" name="Footer Placeholder 4"/>
          <p:cNvSpPr>
            <a:spLocks noGrp="1"/>
          </p:cNvSpPr>
          <p:nvPr>
            <p:ph type="ftr" sz="quarter" idx="3"/>
          </p:nvPr>
        </p:nvSpPr>
        <p:spPr>
          <a:xfrm>
            <a:off x="3436620" y="7203869"/>
            <a:ext cx="3185160" cy="413808"/>
          </a:xfrm>
          <a:prstGeom prst="rect">
            <a:avLst/>
          </a:prstGeom>
        </p:spPr>
        <p:txBody>
          <a:bodyPr vert="horz" lIns="91440" tIns="45720" rIns="91440" bIns="45720" rtlCol="0" anchor="ctr"/>
          <a:lstStyle>
            <a:lvl1pPr algn="ctr">
              <a:defRPr sz="743">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3369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BFAA9DCA-46AB-4446-9C8F-BBB74386135A}" type="datetime1">
              <a:rPr lang="en-US" smtClean="0">
                <a:solidFill>
                  <a:prstClr val="black">
                    <a:tint val="75000"/>
                  </a:prstClr>
                </a:solidFill>
              </a:rPr>
              <a:t>6/7/2024</a:t>
            </a:fld>
            <a:endParaRPr lang="en-US">
              <a:solidFill>
                <a:prstClr val="black">
                  <a:tint val="75000"/>
                </a:prstClr>
              </a:solidFill>
            </a:endParaRPr>
          </a:p>
        </p:txBody>
      </p:sp>
      <p:sp>
        <p:nvSpPr>
          <p:cNvPr id="4"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71652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7BAC894-96DB-1360-2E44-5D3FF0877DDC}"/>
              </a:ext>
            </a:extLst>
          </p:cNvPr>
          <p:cNvSpPr/>
          <p:nvPr userDrawn="1"/>
        </p:nvSpPr>
        <p:spPr>
          <a:xfrm>
            <a:off x="0" y="0"/>
            <a:ext cx="10058400" cy="1134737"/>
          </a:xfrm>
          <a:prstGeom prst="rect">
            <a:avLst/>
          </a:prstGeom>
          <a:blipFill dpi="0" rotWithShape="1">
            <a:blip r:embed="rId5">
              <a:alphaModFix amt="6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502920" y="777240"/>
            <a:ext cx="9052560" cy="1295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02920" y="1813565"/>
            <a:ext cx="9052560" cy="51294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2D6290E-CE9E-4212-9F1C-E95B13939DE0}" type="datetime1">
              <a:rPr lang="en-US" smtClean="0">
                <a:solidFill>
                  <a:prstClr val="black">
                    <a:tint val="75000"/>
                  </a:prstClr>
                </a:solidFill>
              </a:rPr>
              <a:t>6/7/2024</a:t>
            </a:fld>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pic>
        <p:nvPicPr>
          <p:cNvPr id="8" name="Picture 2" descr="C:\Users\philip.secrist\AppData\Local\Microsoft\Windows\Temporary Internet Files\Content.Outlook\3HIVUT20\547px-US-ArmyCorpsOfEngineers-RegimentalCrest_svg_1.png"/>
          <p:cNvPicPr>
            <a:picLocks noChangeAspect="1" noChangeArrowheads="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9128216" y="263515"/>
            <a:ext cx="742897" cy="838172"/>
          </a:xfrm>
          <a:prstGeom prst="rect">
            <a:avLst/>
          </a:prstGeom>
          <a:ln>
            <a:noFill/>
          </a:ln>
          <a:effectLst>
            <a:outerShdw blurRad="50800" dist="38100" dir="2700000" algn="tl" rotWithShape="0">
              <a:prstClr val="black">
                <a:alpha val="70000"/>
              </a:prstClr>
            </a:outerShdw>
          </a:effectLst>
        </p:spPr>
      </p:pic>
      <p:pic>
        <p:nvPicPr>
          <p:cNvPr id="12" name="Picture 11" descr="Icon&#10;&#10;Description automatically generated">
            <a:extLst>
              <a:ext uri="{FF2B5EF4-FFF2-40B4-BE49-F238E27FC236}">
                <a16:creationId xmlns:a16="http://schemas.microsoft.com/office/drawing/2014/main" id="{93476B6A-95EB-EA54-08DC-0EE224C573CB}"/>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8719" y="263515"/>
            <a:ext cx="868402" cy="866665"/>
          </a:xfrm>
          <a:prstGeom prst="rect">
            <a:avLst/>
          </a:prstGeom>
        </p:spPr>
      </p:pic>
    </p:spTree>
    <p:extLst>
      <p:ext uri="{BB962C8B-B14F-4D97-AF65-F5344CB8AC3E}">
        <p14:creationId xmlns:p14="http://schemas.microsoft.com/office/powerpoint/2010/main" val="30792657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p:txStyles>
    <p:titleStyle>
      <a:lvl1pPr algn="ctr" defTabSz="565771" rtl="0" eaLnBrk="1" latinLnBrk="0" hangingPunct="1">
        <a:spcBef>
          <a:spcPct val="0"/>
        </a:spcBef>
        <a:buNone/>
        <a:defRPr sz="2723" kern="1200">
          <a:solidFill>
            <a:schemeClr val="tx1"/>
          </a:solidFill>
          <a:latin typeface="+mj-lt"/>
          <a:ea typeface="+mj-ea"/>
          <a:cs typeface="+mj-cs"/>
        </a:defRPr>
      </a:lvl1pPr>
    </p:titleStyle>
    <p:bodyStyle>
      <a:lvl1pPr marL="212164" indent="-212164" algn="l" defTabSz="565771" rtl="0" eaLnBrk="1" latinLnBrk="0" hangingPunct="1">
        <a:spcBef>
          <a:spcPct val="20000"/>
        </a:spcBef>
        <a:buFont typeface="Arial" pitchFamily="34" charset="0"/>
        <a:buChar char="•"/>
        <a:defRPr sz="1980" kern="1200">
          <a:solidFill>
            <a:schemeClr val="tx1"/>
          </a:solidFill>
          <a:latin typeface="+mn-lt"/>
          <a:ea typeface="+mn-ea"/>
          <a:cs typeface="+mn-cs"/>
        </a:defRPr>
      </a:lvl1pPr>
      <a:lvl2pPr marL="459689" indent="-176804" algn="l" defTabSz="565771" rtl="0" eaLnBrk="1" latinLnBrk="0" hangingPunct="1">
        <a:spcBef>
          <a:spcPct val="20000"/>
        </a:spcBef>
        <a:buFont typeface="Arial" pitchFamily="34" charset="0"/>
        <a:buChar char="–"/>
        <a:defRPr sz="1733" kern="1200">
          <a:solidFill>
            <a:schemeClr val="tx1"/>
          </a:solidFill>
          <a:latin typeface="+mn-lt"/>
          <a:ea typeface="+mn-ea"/>
          <a:cs typeface="+mn-cs"/>
        </a:defRPr>
      </a:lvl2pPr>
      <a:lvl3pPr marL="707214" indent="-141443" algn="l" defTabSz="565771" rtl="0" eaLnBrk="1" latinLnBrk="0" hangingPunct="1">
        <a:spcBef>
          <a:spcPct val="20000"/>
        </a:spcBef>
        <a:buFont typeface="Arial" pitchFamily="34" charset="0"/>
        <a:buChar char="•"/>
        <a:defRPr sz="1485" kern="1200">
          <a:solidFill>
            <a:schemeClr val="tx1"/>
          </a:solidFill>
          <a:latin typeface="+mn-lt"/>
          <a:ea typeface="+mn-ea"/>
          <a:cs typeface="+mn-cs"/>
        </a:defRPr>
      </a:lvl3pPr>
      <a:lvl4pPr marL="990100"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4pPr>
      <a:lvl5pPr marL="1272985"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5pPr>
      <a:lvl6pPr marL="155587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6pPr>
      <a:lvl7pPr marL="1838756"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7pPr>
      <a:lvl8pPr marL="212164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8pPr>
      <a:lvl9pPr marL="2404527"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9pPr>
    </p:bodyStyle>
    <p:otherStyle>
      <a:defPPr>
        <a:defRPr lang="en-US"/>
      </a:defPPr>
      <a:lvl1pPr marL="0" algn="l" defTabSz="565771" rtl="0" eaLnBrk="1" latinLnBrk="0" hangingPunct="1">
        <a:defRPr sz="1115" kern="1200">
          <a:solidFill>
            <a:schemeClr val="tx1"/>
          </a:solidFill>
          <a:latin typeface="+mn-lt"/>
          <a:ea typeface="+mn-ea"/>
          <a:cs typeface="+mn-cs"/>
        </a:defRPr>
      </a:lvl1pPr>
      <a:lvl2pPr marL="282885" algn="l" defTabSz="565771" rtl="0" eaLnBrk="1" latinLnBrk="0" hangingPunct="1">
        <a:defRPr sz="1115" kern="1200">
          <a:solidFill>
            <a:schemeClr val="tx1"/>
          </a:solidFill>
          <a:latin typeface="+mn-lt"/>
          <a:ea typeface="+mn-ea"/>
          <a:cs typeface="+mn-cs"/>
        </a:defRPr>
      </a:lvl2pPr>
      <a:lvl3pPr marL="565771" algn="l" defTabSz="565771" rtl="0" eaLnBrk="1" latinLnBrk="0" hangingPunct="1">
        <a:defRPr sz="1115" kern="1200">
          <a:solidFill>
            <a:schemeClr val="tx1"/>
          </a:solidFill>
          <a:latin typeface="+mn-lt"/>
          <a:ea typeface="+mn-ea"/>
          <a:cs typeface="+mn-cs"/>
        </a:defRPr>
      </a:lvl3pPr>
      <a:lvl4pPr marL="848656" algn="l" defTabSz="565771" rtl="0" eaLnBrk="1" latinLnBrk="0" hangingPunct="1">
        <a:defRPr sz="1115" kern="1200">
          <a:solidFill>
            <a:schemeClr val="tx1"/>
          </a:solidFill>
          <a:latin typeface="+mn-lt"/>
          <a:ea typeface="+mn-ea"/>
          <a:cs typeface="+mn-cs"/>
        </a:defRPr>
      </a:lvl4pPr>
      <a:lvl5pPr marL="1131542" algn="l" defTabSz="565771" rtl="0" eaLnBrk="1" latinLnBrk="0" hangingPunct="1">
        <a:defRPr sz="1115" kern="1200">
          <a:solidFill>
            <a:schemeClr val="tx1"/>
          </a:solidFill>
          <a:latin typeface="+mn-lt"/>
          <a:ea typeface="+mn-ea"/>
          <a:cs typeface="+mn-cs"/>
        </a:defRPr>
      </a:lvl5pPr>
      <a:lvl6pPr marL="1414427" algn="l" defTabSz="565771" rtl="0" eaLnBrk="1" latinLnBrk="0" hangingPunct="1">
        <a:defRPr sz="1115" kern="1200">
          <a:solidFill>
            <a:schemeClr val="tx1"/>
          </a:solidFill>
          <a:latin typeface="+mn-lt"/>
          <a:ea typeface="+mn-ea"/>
          <a:cs typeface="+mn-cs"/>
        </a:defRPr>
      </a:lvl6pPr>
      <a:lvl7pPr marL="1697313" algn="l" defTabSz="565771" rtl="0" eaLnBrk="1" latinLnBrk="0" hangingPunct="1">
        <a:defRPr sz="1115" kern="1200">
          <a:solidFill>
            <a:schemeClr val="tx1"/>
          </a:solidFill>
          <a:latin typeface="+mn-lt"/>
          <a:ea typeface="+mn-ea"/>
          <a:cs typeface="+mn-cs"/>
        </a:defRPr>
      </a:lvl7pPr>
      <a:lvl8pPr marL="1980198" algn="l" defTabSz="565771" rtl="0" eaLnBrk="1" latinLnBrk="0" hangingPunct="1">
        <a:defRPr sz="1115" kern="1200">
          <a:solidFill>
            <a:schemeClr val="tx1"/>
          </a:solidFill>
          <a:latin typeface="+mn-lt"/>
          <a:ea typeface="+mn-ea"/>
          <a:cs typeface="+mn-cs"/>
        </a:defRPr>
      </a:lvl8pPr>
      <a:lvl9pPr marL="2263083" algn="l" defTabSz="565771" rtl="0" eaLnBrk="1" latinLnBrk="0" hangingPunct="1">
        <a:defRPr sz="11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694132"/>
            <a:ext cx="10001250" cy="384137"/>
          </a:xfrm>
        </p:spPr>
        <p:txBody>
          <a:bodyPr>
            <a:normAutofit fontScale="90000"/>
          </a:bodyPr>
          <a:lstStyle/>
          <a:p>
            <a:r>
              <a:rPr lang="en-US" dirty="0">
                <a:latin typeface="Arial" panose="020B0604020202020204" pitchFamily="34" charset="0"/>
                <a:cs typeface="Arial" panose="020B0604020202020204" pitchFamily="34" charset="0"/>
              </a:rPr>
              <a:t>I Corps &amp; JBLM History</a:t>
            </a:r>
          </a:p>
        </p:txBody>
      </p:sp>
      <p:sp>
        <p:nvSpPr>
          <p:cNvPr id="5" name="AutoShape 2" descr="https://powerpoint.dod.online.office365.us/pods/GetClipboardImage.ashx?Id=efe8246c-f0ce-42f7-bb1e-2ccb5219ec29&amp;DC=GX4&amp;pkey=9068427f-9d1f-4b9f-9fdb-fac263ed0081&amp;wdwaccluster=GX4">
            <a:extLst>
              <a:ext uri="{FF2B5EF4-FFF2-40B4-BE49-F238E27FC236}">
                <a16:creationId xmlns:a16="http://schemas.microsoft.com/office/drawing/2014/main" id="{5BFA71B3-1651-435A-85BD-9802D7F779F3}"/>
              </a:ext>
            </a:extLst>
          </p:cNvPr>
          <p:cNvSpPr>
            <a:spLocks noChangeAspect="1" noChangeArrowheads="1"/>
          </p:cNvSpPr>
          <p:nvPr/>
        </p:nvSpPr>
        <p:spPr bwMode="auto">
          <a:xfrm>
            <a:off x="4903470" y="3760470"/>
            <a:ext cx="251460" cy="2514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75438" tIns="37719" rIns="75438" bIns="37719" numCol="1" anchor="t" anchorCtr="0" compatLnSpc="1">
            <a:prstTxWarp prst="textNoShape">
              <a:avLst/>
            </a:prstTxWarp>
          </a:bodyPr>
          <a:lstStyle/>
          <a:p>
            <a:endParaRPr lang="en-US" sz="1485"/>
          </a:p>
        </p:txBody>
      </p:sp>
    </p:spTree>
    <p:extLst>
      <p:ext uri="{BB962C8B-B14F-4D97-AF65-F5344CB8AC3E}">
        <p14:creationId xmlns:p14="http://schemas.microsoft.com/office/powerpoint/2010/main" val="5656987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BDF5E-C938-437B-84B1-8FC2C6A0FC6E}"/>
              </a:ext>
            </a:extLst>
          </p:cNvPr>
          <p:cNvSpPr>
            <a:spLocks noGrp="1"/>
          </p:cNvSpPr>
          <p:nvPr>
            <p:ph type="title"/>
          </p:nvPr>
        </p:nvSpPr>
        <p:spPr>
          <a:xfrm>
            <a:off x="502920" y="1012936"/>
            <a:ext cx="9052560" cy="1295400"/>
          </a:xfrm>
        </p:spPr>
        <p:txBody>
          <a:bodyPr/>
          <a:lstStyle/>
          <a:p>
            <a:r>
              <a:rPr lang="en-US" sz="1800" i="0" u="none" strike="noStrike" baseline="0" dirty="0">
                <a:latin typeface="Arial-BoldMT"/>
              </a:rPr>
              <a:t>HOW TO PREPARE FOR THE BOARD</a:t>
            </a:r>
            <a:endParaRPr lang="en-US"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A1120B99-C567-473F-9342-7533DB406444}"/>
              </a:ext>
            </a:extLst>
          </p:cNvPr>
          <p:cNvSpPr>
            <a:spLocks noGrp="1"/>
          </p:cNvSpPr>
          <p:nvPr>
            <p:ph idx="1"/>
          </p:nvPr>
        </p:nvSpPr>
        <p:spPr>
          <a:xfrm>
            <a:off x="502920" y="2402115"/>
            <a:ext cx="9052560" cy="2031999"/>
          </a:xfrm>
        </p:spPr>
        <p:txBody>
          <a:bodyPr>
            <a:noAutofit/>
          </a:bodyPr>
          <a:lstStyle/>
          <a:p>
            <a:pPr marL="0" indent="0" algn="ctr">
              <a:buNone/>
            </a:pPr>
            <a:r>
              <a:rPr lang="en-US" sz="1200" b="1" i="0" u="none" strike="noStrike" baseline="0" dirty="0">
                <a:latin typeface="Arial" panose="020B0604020202020204" pitchFamily="34" charset="0"/>
                <a:cs typeface="Arial" panose="020B0604020202020204" pitchFamily="34" charset="0"/>
              </a:rPr>
              <a:t>Be Prepared</a:t>
            </a:r>
          </a:p>
          <a:p>
            <a:pPr marL="0" indent="0" algn="ctr">
              <a:buNone/>
            </a:pPr>
            <a:r>
              <a:rPr lang="en-US" sz="1200" b="0" i="0" u="none" strike="noStrike" baseline="0" dirty="0">
                <a:latin typeface="Arial" panose="020B0604020202020204" pitchFamily="34" charset="0"/>
                <a:cs typeface="Arial" panose="020B0604020202020204" pitchFamily="34" charset="0"/>
              </a:rPr>
              <a:t>Know Unit History and current events.</a:t>
            </a:r>
          </a:p>
          <a:p>
            <a:pPr marL="0" indent="0" algn="ctr">
              <a:buNone/>
            </a:pPr>
            <a:r>
              <a:rPr lang="en-US" sz="1200" b="0" i="0" u="none" strike="noStrike" baseline="0" dirty="0">
                <a:latin typeface="Arial" panose="020B0604020202020204" pitchFamily="34" charset="0"/>
                <a:cs typeface="Arial" panose="020B0604020202020204" pitchFamily="34" charset="0"/>
              </a:rPr>
              <a:t>Some questions may be situational – which is often a standard question encapsulated in a story. So know your basic questions/answers. Know the regulation number and use that in your answer – for example</a:t>
            </a:r>
          </a:p>
          <a:p>
            <a:pPr marL="0" indent="0" algn="ctr">
              <a:buNone/>
            </a:pPr>
            <a:endParaRPr lang="en-US" sz="1200" b="0" i="0" u="none" strike="noStrike" baseline="0" dirty="0">
              <a:latin typeface="Arial" panose="020B0604020202020204" pitchFamily="34" charset="0"/>
              <a:cs typeface="Arial" panose="020B0604020202020204" pitchFamily="34" charset="0"/>
            </a:endParaRPr>
          </a:p>
          <a:p>
            <a:pPr marL="0" indent="0" algn="ctr">
              <a:buNone/>
            </a:pPr>
            <a:r>
              <a:rPr lang="en-US" sz="1200" b="1" i="0" u="none" strike="noStrike" baseline="0" dirty="0">
                <a:latin typeface="Arial" panose="020B0604020202020204" pitchFamily="34" charset="0"/>
                <a:cs typeface="Arial" panose="020B0604020202020204" pitchFamily="34" charset="0"/>
              </a:rPr>
              <a:t>Question: You are assigned as a rater for an NCO – describe your initial actions.</a:t>
            </a:r>
          </a:p>
          <a:p>
            <a:pPr marL="0" indent="0" algn="l">
              <a:buNone/>
            </a:pPr>
            <a:r>
              <a:rPr lang="en-US" sz="1200" i="0" u="none" strike="noStrike" baseline="0" dirty="0">
                <a:latin typeface="Arial" panose="020B0604020202020204" pitchFamily="34" charset="0"/>
                <a:cs typeface="Arial" panose="020B0604020202020204" pitchFamily="34" charset="0"/>
              </a:rPr>
              <a:t>“1SG, in accordance with AR 623-3 and DA PAM 623-3, my actions as a rater would be to initiate an NCOER Support Form and initial counseling. I would provide my Support Form to the Rated Soldier and discuss goals and expectations.”</a:t>
            </a:r>
          </a:p>
          <a:p>
            <a:pPr marL="0" indent="0" algn="l">
              <a:buNone/>
            </a:pPr>
            <a:endParaRPr lang="en-US" sz="1200" dirty="0">
              <a:latin typeface="Arial" panose="020B0604020202020204" pitchFamily="34" charset="0"/>
              <a:cs typeface="Arial" panose="020B0604020202020204" pitchFamily="34" charset="0"/>
            </a:endParaRPr>
          </a:p>
          <a:p>
            <a:pPr marL="0" indent="0" algn="l">
              <a:buNone/>
            </a:pPr>
            <a:endParaRPr lang="en-US" sz="1200" i="1"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6D1F5944-F481-42D2-A9B4-4C05432E102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6/7/2024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16DA5C9-0568-45E8-B8E7-18605C9A7782}"/>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10</a:t>
            </a:fld>
            <a:endParaRPr lang="en-US">
              <a:solidFill>
                <a:prstClr val="black">
                  <a:tint val="75000"/>
                </a:prstClr>
              </a:solidFill>
            </a:endParaRPr>
          </a:p>
        </p:txBody>
      </p:sp>
    </p:spTree>
    <p:extLst>
      <p:ext uri="{BB962C8B-B14F-4D97-AF65-F5344CB8AC3E}">
        <p14:creationId xmlns:p14="http://schemas.microsoft.com/office/powerpoint/2010/main" val="2071040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BDF5E-C938-437B-84B1-8FC2C6A0FC6E}"/>
              </a:ext>
            </a:extLst>
          </p:cNvPr>
          <p:cNvSpPr>
            <a:spLocks noGrp="1"/>
          </p:cNvSpPr>
          <p:nvPr>
            <p:ph type="title"/>
          </p:nvPr>
        </p:nvSpPr>
        <p:spPr>
          <a:xfrm>
            <a:off x="502920" y="1012936"/>
            <a:ext cx="9052560" cy="1295400"/>
          </a:xfrm>
        </p:spPr>
        <p:txBody>
          <a:bodyPr/>
          <a:lstStyle/>
          <a:p>
            <a:r>
              <a:rPr lang="en-US" sz="1800" i="0" u="none" strike="noStrike" baseline="0" dirty="0">
                <a:latin typeface="Arial-BoldMT"/>
              </a:rPr>
              <a:t>ESSENTIAL KNOWLEDGE THAT WILL ENHANCE YOUR ABILITY TO DEMONSTRATE YOUR POTENTIAL</a:t>
            </a:r>
            <a:endParaRPr lang="en-US"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A1120B99-C567-473F-9342-7533DB406444}"/>
              </a:ext>
            </a:extLst>
          </p:cNvPr>
          <p:cNvSpPr>
            <a:spLocks noGrp="1"/>
          </p:cNvSpPr>
          <p:nvPr>
            <p:ph idx="1"/>
          </p:nvPr>
        </p:nvSpPr>
        <p:spPr>
          <a:xfrm>
            <a:off x="502920" y="2402116"/>
            <a:ext cx="9052560" cy="805541"/>
          </a:xfrm>
        </p:spPr>
        <p:txBody>
          <a:bodyPr>
            <a:noAutofit/>
          </a:bodyPr>
          <a:lstStyle/>
          <a:p>
            <a:pPr marL="0" indent="0" algn="ctr">
              <a:buNone/>
            </a:pPr>
            <a:r>
              <a:rPr lang="en-US" sz="1800" b="1" i="0" u="none" strike="noStrike" baseline="0" dirty="0">
                <a:latin typeface="Arial-BoldMT"/>
              </a:rPr>
              <a:t>LEADERSHIP REQUIREMENTS MODEL</a:t>
            </a:r>
          </a:p>
          <a:p>
            <a:pPr marL="0" indent="0" algn="l">
              <a:buNone/>
            </a:pPr>
            <a:r>
              <a:rPr lang="en-US" sz="1200" b="0" i="0" u="none" strike="noStrike" baseline="0" dirty="0">
                <a:latin typeface="Arial" panose="020B0604020202020204" pitchFamily="34" charset="0"/>
                <a:cs typeface="Arial" panose="020B0604020202020204" pitchFamily="34" charset="0"/>
              </a:rPr>
              <a:t>The Leadership Requirements Model encapsulates the Attributes (what a Leader IS) and the Competencies (what a Leader DOES) in order to successfully provide purpose, direction, and motivation to accomplish the mission and improve the organization.</a:t>
            </a:r>
            <a:endParaRPr lang="en-US" sz="1200" i="1"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6D1F5944-F481-42D2-A9B4-4C05432E102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6/7/2024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16DA5C9-0568-45E8-B8E7-18605C9A7782}"/>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11</a:t>
            </a:fld>
            <a:endParaRPr lang="en-US">
              <a:solidFill>
                <a:prstClr val="black">
                  <a:tint val="75000"/>
                </a:prstClr>
              </a:solidFill>
            </a:endParaRPr>
          </a:p>
        </p:txBody>
      </p:sp>
      <p:pic>
        <p:nvPicPr>
          <p:cNvPr id="7" name="Picture 6">
            <a:extLst>
              <a:ext uri="{FF2B5EF4-FFF2-40B4-BE49-F238E27FC236}">
                <a16:creationId xmlns:a16="http://schemas.microsoft.com/office/drawing/2014/main" id="{2C4078DC-1AD9-7421-541B-7E4637310377}"/>
              </a:ext>
            </a:extLst>
          </p:cNvPr>
          <p:cNvPicPr>
            <a:picLocks noChangeAspect="1"/>
          </p:cNvPicPr>
          <p:nvPr/>
        </p:nvPicPr>
        <p:blipFill rotWithShape="1">
          <a:blip r:embed="rId2"/>
          <a:srcRect t="4314"/>
          <a:stretch/>
        </p:blipFill>
        <p:spPr>
          <a:xfrm>
            <a:off x="2475670" y="3744686"/>
            <a:ext cx="5107059" cy="2079886"/>
          </a:xfrm>
          <a:prstGeom prst="rect">
            <a:avLst/>
          </a:prstGeom>
        </p:spPr>
      </p:pic>
    </p:spTree>
    <p:extLst>
      <p:ext uri="{BB962C8B-B14F-4D97-AF65-F5344CB8AC3E}">
        <p14:creationId xmlns:p14="http://schemas.microsoft.com/office/powerpoint/2010/main" val="1284648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BDF5E-C938-437B-84B1-8FC2C6A0FC6E}"/>
              </a:ext>
            </a:extLst>
          </p:cNvPr>
          <p:cNvSpPr>
            <a:spLocks noGrp="1"/>
          </p:cNvSpPr>
          <p:nvPr>
            <p:ph type="title"/>
          </p:nvPr>
        </p:nvSpPr>
        <p:spPr>
          <a:xfrm>
            <a:off x="502920" y="1012936"/>
            <a:ext cx="9052560" cy="1295400"/>
          </a:xfrm>
        </p:spPr>
        <p:txBody>
          <a:bodyPr/>
          <a:lstStyle/>
          <a:p>
            <a:r>
              <a:rPr lang="en-US" sz="1800" i="0" u="none" strike="noStrike" baseline="0" dirty="0">
                <a:latin typeface="Arial-BoldMT"/>
              </a:rPr>
              <a:t>ESSENTIAL KNOWLEDGE THAT WILL ENHANCE YOUR ABILITY TO DEMONSTRATE YOUR POTENTIAL</a:t>
            </a:r>
            <a:endParaRPr lang="en-US"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A1120B99-C567-473F-9342-7533DB406444}"/>
              </a:ext>
            </a:extLst>
          </p:cNvPr>
          <p:cNvSpPr>
            <a:spLocks noGrp="1"/>
          </p:cNvSpPr>
          <p:nvPr>
            <p:ph idx="1"/>
          </p:nvPr>
        </p:nvSpPr>
        <p:spPr>
          <a:xfrm>
            <a:off x="502920" y="2402116"/>
            <a:ext cx="9052560" cy="805541"/>
          </a:xfrm>
        </p:spPr>
        <p:txBody>
          <a:bodyPr>
            <a:noAutofit/>
          </a:bodyPr>
          <a:lstStyle/>
          <a:p>
            <a:pPr marL="0" indent="0" algn="ctr">
              <a:buNone/>
            </a:pPr>
            <a:r>
              <a:rPr lang="en-US" sz="1800" b="1" i="0" u="none" strike="noStrike" baseline="0" dirty="0">
                <a:latin typeface="Arial-BoldMT"/>
              </a:rPr>
              <a:t>EIGHT STEP TRAINING MODEL</a:t>
            </a:r>
          </a:p>
          <a:p>
            <a:pPr marL="0" indent="0" algn="l">
              <a:buNone/>
            </a:pPr>
            <a:r>
              <a:rPr lang="en-US" sz="1200" b="0" i="0" u="none" strike="noStrike" baseline="0" dirty="0">
                <a:latin typeface="Arial" panose="020B0604020202020204" pitchFamily="34" charset="0"/>
                <a:cs typeface="Arial" panose="020B0604020202020204" pitchFamily="34" charset="0"/>
              </a:rPr>
              <a:t>Training Soldiers is what NCOs do and the Eight Step Training Model provides an outline for how to accomplish every task including Physical Readiness Training, convoy operations, patrolling, Sergeants Time Training, field exercises, and more.</a:t>
            </a:r>
            <a:endParaRPr lang="en-US" sz="1200" i="1"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6D1F5944-F481-42D2-A9B4-4C05432E102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6/7/2024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16DA5C9-0568-45E8-B8E7-18605C9A7782}"/>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12</a:t>
            </a:fld>
            <a:endParaRPr lang="en-US">
              <a:solidFill>
                <a:prstClr val="black">
                  <a:tint val="75000"/>
                </a:prstClr>
              </a:solidFill>
            </a:endParaRPr>
          </a:p>
        </p:txBody>
      </p:sp>
      <p:pic>
        <p:nvPicPr>
          <p:cNvPr id="8" name="Picture 7">
            <a:extLst>
              <a:ext uri="{FF2B5EF4-FFF2-40B4-BE49-F238E27FC236}">
                <a16:creationId xmlns:a16="http://schemas.microsoft.com/office/drawing/2014/main" id="{9FDF5569-A7D2-3EC0-098B-D2FD07C6C2DE}"/>
              </a:ext>
            </a:extLst>
          </p:cNvPr>
          <p:cNvPicPr>
            <a:picLocks noChangeAspect="1"/>
          </p:cNvPicPr>
          <p:nvPr/>
        </p:nvPicPr>
        <p:blipFill>
          <a:blip r:embed="rId2"/>
          <a:stretch>
            <a:fillRect/>
          </a:stretch>
        </p:blipFill>
        <p:spPr>
          <a:xfrm>
            <a:off x="1533037" y="3410050"/>
            <a:ext cx="6992326" cy="3591426"/>
          </a:xfrm>
          <a:prstGeom prst="rect">
            <a:avLst/>
          </a:prstGeom>
        </p:spPr>
      </p:pic>
    </p:spTree>
    <p:extLst>
      <p:ext uri="{BB962C8B-B14F-4D97-AF65-F5344CB8AC3E}">
        <p14:creationId xmlns:p14="http://schemas.microsoft.com/office/powerpoint/2010/main" val="1763674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31E86-1F89-4B66-AE78-CDD074C91051}"/>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Summary</a:t>
            </a:r>
          </a:p>
        </p:txBody>
      </p:sp>
      <p:sp>
        <p:nvSpPr>
          <p:cNvPr id="4" name="Date Placeholder 3">
            <a:extLst>
              <a:ext uri="{FF2B5EF4-FFF2-40B4-BE49-F238E27FC236}">
                <a16:creationId xmlns:a16="http://schemas.microsoft.com/office/drawing/2014/main" id="{796BC469-7FB9-451B-B247-A023D57748E7}"/>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6/7/2024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7E947E1-5236-469C-BFC9-EC3FF082652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13</a:t>
            </a:fld>
            <a:endParaRPr lang="en-US">
              <a:solidFill>
                <a:prstClr val="black">
                  <a:tint val="75000"/>
                </a:prstClr>
              </a:solidFill>
            </a:endParaRPr>
          </a:p>
        </p:txBody>
      </p:sp>
      <p:sp>
        <p:nvSpPr>
          <p:cNvPr id="10" name="Content Placeholder 2">
            <a:extLst>
              <a:ext uri="{FF2B5EF4-FFF2-40B4-BE49-F238E27FC236}">
                <a16:creationId xmlns:a16="http://schemas.microsoft.com/office/drawing/2014/main" id="{37110302-985E-F0A7-AD62-E3D37C8104AC}"/>
              </a:ext>
            </a:extLst>
          </p:cNvPr>
          <p:cNvSpPr txBox="1">
            <a:spLocks/>
          </p:cNvSpPr>
          <p:nvPr/>
        </p:nvSpPr>
        <p:spPr>
          <a:xfrm>
            <a:off x="655320" y="1965965"/>
            <a:ext cx="9052560" cy="5129425"/>
          </a:xfrm>
          <a:prstGeom prst="rect">
            <a:avLst/>
          </a:prstGeom>
        </p:spPr>
        <p:txBody>
          <a:bodyPr vert="horz" lIns="91440" tIns="45720" rIns="91440" bIns="45720" rtlCol="0">
            <a:normAutofit/>
          </a:bodyPr>
          <a:lstStyle>
            <a:lvl1pPr marL="212164" indent="-212164" algn="l" defTabSz="565771" rtl="0" eaLnBrk="1" latinLnBrk="0" hangingPunct="1">
              <a:spcBef>
                <a:spcPct val="20000"/>
              </a:spcBef>
              <a:buFont typeface="Arial" pitchFamily="34" charset="0"/>
              <a:buChar char="•"/>
              <a:defRPr sz="1980" kern="1200">
                <a:solidFill>
                  <a:schemeClr val="tx1"/>
                </a:solidFill>
                <a:latin typeface="+mn-lt"/>
                <a:ea typeface="+mn-ea"/>
                <a:cs typeface="+mn-cs"/>
              </a:defRPr>
            </a:lvl1pPr>
            <a:lvl2pPr marL="459689" indent="-176804" algn="l" defTabSz="565771" rtl="0" eaLnBrk="1" latinLnBrk="0" hangingPunct="1">
              <a:spcBef>
                <a:spcPct val="20000"/>
              </a:spcBef>
              <a:buFont typeface="Arial" pitchFamily="34" charset="0"/>
              <a:buChar char="–"/>
              <a:defRPr sz="1733" kern="1200">
                <a:solidFill>
                  <a:schemeClr val="tx1"/>
                </a:solidFill>
                <a:latin typeface="+mn-lt"/>
                <a:ea typeface="+mn-ea"/>
                <a:cs typeface="+mn-cs"/>
              </a:defRPr>
            </a:lvl2pPr>
            <a:lvl3pPr marL="707214" indent="-141443" algn="l" defTabSz="565771" rtl="0" eaLnBrk="1" latinLnBrk="0" hangingPunct="1">
              <a:spcBef>
                <a:spcPct val="20000"/>
              </a:spcBef>
              <a:buFont typeface="Arial" pitchFamily="34" charset="0"/>
              <a:buChar char="•"/>
              <a:defRPr sz="1485" kern="1200">
                <a:solidFill>
                  <a:schemeClr val="tx1"/>
                </a:solidFill>
                <a:latin typeface="+mn-lt"/>
                <a:ea typeface="+mn-ea"/>
                <a:cs typeface="+mn-cs"/>
              </a:defRPr>
            </a:lvl3pPr>
            <a:lvl4pPr marL="990100"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4pPr>
            <a:lvl5pPr marL="1272985"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5pPr>
            <a:lvl6pPr marL="155587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6pPr>
            <a:lvl7pPr marL="1838756"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7pPr>
            <a:lvl8pPr marL="212164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8pPr>
            <a:lvl9pPr marL="2404527"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9pPr>
          </a:lstStyle>
          <a:p>
            <a:pPr fontAlgn="base"/>
            <a:r>
              <a:rPr lang="en-US" sz="1800">
                <a:latin typeface="Arial-BoldMT"/>
              </a:rPr>
              <a:t>JBLM &amp; CORPS History</a:t>
            </a:r>
            <a:endParaRPr lang="en-US">
              <a:latin typeface="Arial" panose="020B0604020202020204" pitchFamily="34" charset="0"/>
              <a:cs typeface="Arial" panose="020B0604020202020204" pitchFamily="34" charset="0"/>
            </a:endParaRPr>
          </a:p>
          <a:p>
            <a:pPr fontAlgn="base"/>
            <a:r>
              <a:rPr lang="en-US">
                <a:latin typeface="Arial" panose="020B0604020202020204" pitchFamily="34" charset="0"/>
                <a:cs typeface="Arial" panose="020B0604020202020204" pitchFamily="34" charset="0"/>
              </a:rPr>
              <a:t>ICORPS Song​​</a:t>
            </a:r>
          </a:p>
          <a:p>
            <a:pPr fontAlgn="base"/>
            <a:r>
              <a:rPr lang="en-US">
                <a:latin typeface="Arial" panose="020B0604020202020204" pitchFamily="34" charset="0"/>
                <a:cs typeface="Arial" panose="020B0604020202020204" pitchFamily="34" charset="0"/>
              </a:rPr>
              <a:t>The Army Flag</a:t>
            </a:r>
          </a:p>
          <a:p>
            <a:pPr fontAlgn="base"/>
            <a:r>
              <a:rPr lang="en-US">
                <a:latin typeface="Arial" panose="020B0604020202020204" pitchFamily="34" charset="0"/>
                <a:cs typeface="Arial" panose="020B0604020202020204" pitchFamily="34" charset="0"/>
              </a:rPr>
              <a:t>Oath of Enlistment​​</a:t>
            </a:r>
          </a:p>
          <a:p>
            <a:pPr fontAlgn="base"/>
            <a:r>
              <a:rPr lang="en-US">
                <a:latin typeface="Arial" panose="020B0604020202020204" pitchFamily="34" charset="0"/>
                <a:cs typeface="Arial" panose="020B0604020202020204" pitchFamily="34" charset="0"/>
              </a:rPr>
              <a:t>Army Values</a:t>
            </a:r>
          </a:p>
          <a:p>
            <a:pPr fontAlgn="base"/>
            <a:r>
              <a:rPr lang="en-US">
                <a:latin typeface="Arial" panose="020B0604020202020204" pitchFamily="34" charset="0"/>
                <a:cs typeface="Arial" panose="020B0604020202020204" pitchFamily="34" charset="0"/>
              </a:rPr>
              <a:t>General Orders</a:t>
            </a:r>
          </a:p>
          <a:p>
            <a:pPr fontAlgn="base"/>
            <a:r>
              <a:rPr lang="en-US">
                <a:latin typeface="Arial" panose="020B0604020202020204" pitchFamily="34" charset="0"/>
                <a:cs typeface="Arial" panose="020B0604020202020204" pitchFamily="34" charset="0"/>
              </a:rPr>
              <a:t>Soldiers Creed</a:t>
            </a:r>
          </a:p>
          <a:p>
            <a:pPr fontAlgn="base"/>
            <a:r>
              <a:rPr lang="en-US">
                <a:latin typeface="Arial" panose="020B0604020202020204" pitchFamily="34" charset="0"/>
                <a:cs typeface="Arial" panose="020B0604020202020204" pitchFamily="34" charset="0"/>
              </a:rPr>
              <a:t>NCO Creed</a:t>
            </a:r>
          </a:p>
          <a:p>
            <a:pPr fontAlgn="base"/>
            <a:r>
              <a:rPr lang="en-US">
                <a:latin typeface="Arial" panose="020B0604020202020204" pitchFamily="34" charset="0"/>
                <a:cs typeface="Arial" panose="020B0604020202020204" pitchFamily="34" charset="0"/>
              </a:rPr>
              <a:t>Army Song </a:t>
            </a:r>
          </a:p>
          <a:p>
            <a:pPr fontAlgn="base"/>
            <a:r>
              <a:rPr lang="en-US">
                <a:latin typeface="Arial" panose="020B0604020202020204" pitchFamily="34" charset="0"/>
                <a:cs typeface="Arial" panose="020B0604020202020204" pitchFamily="34" charset="0"/>
              </a:rPr>
              <a:t>General &amp; Essential Knowledge</a:t>
            </a:r>
          </a:p>
          <a:p>
            <a:pPr fontAlgn="base"/>
            <a:r>
              <a:rPr lang="en-US">
                <a:latin typeface="Arial" panose="020B0604020202020204" pitchFamily="34" charset="0"/>
                <a:cs typeface="Arial" panose="020B0604020202020204" pitchFamily="34" charset="0"/>
              </a:rPr>
              <a:t>Leadership Requirements Model</a:t>
            </a:r>
          </a:p>
          <a:p>
            <a:pPr fontAlgn="base"/>
            <a:r>
              <a:rPr lang="en-US">
                <a:latin typeface="Arial" panose="020B0604020202020204" pitchFamily="34" charset="0"/>
                <a:cs typeface="Arial" panose="020B0604020202020204" pitchFamily="34" charset="0"/>
              </a:rPr>
              <a:t>8 Step Training Model</a:t>
            </a:r>
          </a:p>
          <a:p>
            <a:pPr fontAlgn="base"/>
            <a:r>
              <a:rPr lang="en-US">
                <a:latin typeface="Arial" panose="020B0604020202020204" pitchFamily="34" charset="0"/>
                <a:cs typeface="Arial" panose="020B0604020202020204" pitchFamily="34" charset="0"/>
              </a:rPr>
              <a:t>Troop Leading Procedures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526598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DF56C-B517-4E95-8B27-0DBFC2773AFA}"/>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Questions</a:t>
            </a:r>
          </a:p>
        </p:txBody>
      </p:sp>
      <p:sp>
        <p:nvSpPr>
          <p:cNvPr id="4" name="Date Placeholder 3">
            <a:extLst>
              <a:ext uri="{FF2B5EF4-FFF2-40B4-BE49-F238E27FC236}">
                <a16:creationId xmlns:a16="http://schemas.microsoft.com/office/drawing/2014/main" id="{554C9221-C3AF-448D-899F-C71B3E1A71BF}"/>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6/7/2024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9D39E800-809E-45F0-9172-F7032EEF399D}"/>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14</a:t>
            </a:fld>
            <a:endParaRPr lang="en-US">
              <a:solidFill>
                <a:prstClr val="black">
                  <a:tint val="75000"/>
                </a:prstClr>
              </a:solidFill>
            </a:endParaRPr>
          </a:p>
        </p:txBody>
      </p:sp>
      <p:pic>
        <p:nvPicPr>
          <p:cNvPr id="1026" name="Picture 2">
            <a:extLst>
              <a:ext uri="{FF2B5EF4-FFF2-40B4-BE49-F238E27FC236}">
                <a16:creationId xmlns:a16="http://schemas.microsoft.com/office/drawing/2014/main" id="{05B2A63D-6900-4178-B074-F2E3F30B794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62146" y="2230137"/>
            <a:ext cx="2934109" cy="4296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970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AGENDA</a:t>
            </a:r>
          </a:p>
        </p:txBody>
      </p:sp>
      <p:sp>
        <p:nvSpPr>
          <p:cNvPr id="3" name="Content Placeholder 2">
            <a:extLst>
              <a:ext uri="{FF2B5EF4-FFF2-40B4-BE49-F238E27FC236}">
                <a16:creationId xmlns:a16="http://schemas.microsoft.com/office/drawing/2014/main" id="{64F464E7-13CA-43BD-B0A9-74F5A27AD160}"/>
              </a:ext>
            </a:extLst>
          </p:cNvPr>
          <p:cNvSpPr>
            <a:spLocks noGrp="1"/>
          </p:cNvSpPr>
          <p:nvPr>
            <p:ph idx="1"/>
          </p:nvPr>
        </p:nvSpPr>
        <p:spPr/>
        <p:txBody>
          <a:bodyPr/>
          <a:lstStyle/>
          <a:p>
            <a:pPr fontAlgn="base"/>
            <a:r>
              <a:rPr lang="en-US" sz="1800" i="0" u="none" strike="noStrike" baseline="0" dirty="0">
                <a:latin typeface="Arial-BoldMT"/>
              </a:rPr>
              <a:t>JBLM &amp; CORPS History</a:t>
            </a:r>
            <a:endParaRPr lang="en-US" dirty="0">
              <a:latin typeface="Arial" panose="020B0604020202020204" pitchFamily="34" charset="0"/>
              <a:cs typeface="Arial" panose="020B0604020202020204" pitchFamily="34" charset="0"/>
            </a:endParaRPr>
          </a:p>
          <a:p>
            <a:pPr fontAlgn="base"/>
            <a:r>
              <a:rPr lang="en-US" dirty="0">
                <a:latin typeface="Arial" panose="020B0604020202020204" pitchFamily="34" charset="0"/>
                <a:cs typeface="Arial" panose="020B0604020202020204" pitchFamily="34" charset="0"/>
              </a:rPr>
              <a:t>ICORPS Song​​</a:t>
            </a:r>
          </a:p>
          <a:p>
            <a:pPr fontAlgn="base"/>
            <a:r>
              <a:rPr lang="en-US" dirty="0">
                <a:latin typeface="Arial" panose="020B0604020202020204" pitchFamily="34" charset="0"/>
                <a:cs typeface="Arial" panose="020B0604020202020204" pitchFamily="34" charset="0"/>
              </a:rPr>
              <a:t>The Army Flag</a:t>
            </a:r>
          </a:p>
          <a:p>
            <a:pPr fontAlgn="base"/>
            <a:r>
              <a:rPr lang="en-US" dirty="0">
                <a:latin typeface="Arial" panose="020B0604020202020204" pitchFamily="34" charset="0"/>
                <a:cs typeface="Arial" panose="020B0604020202020204" pitchFamily="34" charset="0"/>
              </a:rPr>
              <a:t>Oath of Enlistment​​</a:t>
            </a:r>
          </a:p>
          <a:p>
            <a:pPr fontAlgn="base"/>
            <a:r>
              <a:rPr lang="en-US" dirty="0">
                <a:latin typeface="Arial" panose="020B0604020202020204" pitchFamily="34" charset="0"/>
                <a:cs typeface="Arial" panose="020B0604020202020204" pitchFamily="34" charset="0"/>
              </a:rPr>
              <a:t>Army Values</a:t>
            </a:r>
          </a:p>
          <a:p>
            <a:pPr fontAlgn="base"/>
            <a:r>
              <a:rPr lang="en-US" dirty="0">
                <a:latin typeface="Arial" panose="020B0604020202020204" pitchFamily="34" charset="0"/>
                <a:cs typeface="Arial" panose="020B0604020202020204" pitchFamily="34" charset="0"/>
              </a:rPr>
              <a:t>General Orders</a:t>
            </a:r>
          </a:p>
          <a:p>
            <a:pPr fontAlgn="base"/>
            <a:r>
              <a:rPr lang="en-US" dirty="0">
                <a:latin typeface="Arial" panose="020B0604020202020204" pitchFamily="34" charset="0"/>
                <a:cs typeface="Arial" panose="020B0604020202020204" pitchFamily="34" charset="0"/>
              </a:rPr>
              <a:t>Soldiers Creed</a:t>
            </a:r>
          </a:p>
          <a:p>
            <a:pPr fontAlgn="base"/>
            <a:r>
              <a:rPr lang="en-US" dirty="0">
                <a:latin typeface="Arial" panose="020B0604020202020204" pitchFamily="34" charset="0"/>
                <a:cs typeface="Arial" panose="020B0604020202020204" pitchFamily="34" charset="0"/>
              </a:rPr>
              <a:t>NCO Creed</a:t>
            </a:r>
          </a:p>
          <a:p>
            <a:pPr fontAlgn="base"/>
            <a:r>
              <a:rPr lang="en-US" dirty="0">
                <a:latin typeface="Arial" panose="020B0604020202020204" pitchFamily="34" charset="0"/>
                <a:cs typeface="Arial" panose="020B0604020202020204" pitchFamily="34" charset="0"/>
              </a:rPr>
              <a:t>Army Song </a:t>
            </a:r>
          </a:p>
          <a:p>
            <a:pPr fontAlgn="base"/>
            <a:r>
              <a:rPr lang="en-US" dirty="0">
                <a:latin typeface="Arial" panose="020B0604020202020204" pitchFamily="34" charset="0"/>
                <a:cs typeface="Arial" panose="020B0604020202020204" pitchFamily="34" charset="0"/>
              </a:rPr>
              <a:t>General &amp; Essential Knowledge</a:t>
            </a:r>
          </a:p>
          <a:p>
            <a:pPr fontAlgn="base"/>
            <a:r>
              <a:rPr lang="en-US" dirty="0">
                <a:latin typeface="Arial" panose="020B0604020202020204" pitchFamily="34" charset="0"/>
                <a:cs typeface="Arial" panose="020B0604020202020204" pitchFamily="34" charset="0"/>
              </a:rPr>
              <a:t>Leadership Requirements Model</a:t>
            </a:r>
          </a:p>
          <a:p>
            <a:pPr fontAlgn="base"/>
            <a:r>
              <a:rPr lang="en-US" dirty="0">
                <a:latin typeface="Arial" panose="020B0604020202020204" pitchFamily="34" charset="0"/>
                <a:cs typeface="Arial" panose="020B0604020202020204" pitchFamily="34" charset="0"/>
              </a:rPr>
              <a:t>8 Step Training Model</a:t>
            </a:r>
          </a:p>
          <a:p>
            <a:pPr fontAlgn="base"/>
            <a:r>
              <a:rPr lang="en-US" dirty="0">
                <a:latin typeface="Arial" panose="020B0604020202020204" pitchFamily="34" charset="0"/>
                <a:cs typeface="Arial" panose="020B0604020202020204" pitchFamily="34" charset="0"/>
              </a:rPr>
              <a:t>Troop Leading Procedures</a:t>
            </a: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6/7/2024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133157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History</a:t>
            </a: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6/7/2024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3</a:t>
            </a:fld>
            <a:endParaRPr lang="en-US">
              <a:solidFill>
                <a:prstClr val="black">
                  <a:tint val="75000"/>
                </a:prstClr>
              </a:solidFill>
            </a:endParaRPr>
          </a:p>
        </p:txBody>
      </p:sp>
      <p:sp>
        <p:nvSpPr>
          <p:cNvPr id="9" name="Rectangle 8">
            <a:extLst>
              <a:ext uri="{FF2B5EF4-FFF2-40B4-BE49-F238E27FC236}">
                <a16:creationId xmlns:a16="http://schemas.microsoft.com/office/drawing/2014/main" id="{864B8DE9-1EC8-CB4D-F00C-98FA38BFC573}"/>
              </a:ext>
            </a:extLst>
          </p:cNvPr>
          <p:cNvSpPr/>
          <p:nvPr/>
        </p:nvSpPr>
        <p:spPr>
          <a:xfrm>
            <a:off x="0" y="1722453"/>
            <a:ext cx="10058400" cy="5262979"/>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i="0" u="none" strike="noStrike" baseline="0" dirty="0">
                <a:latin typeface=" Arial"/>
              </a:rPr>
              <a:t>What is America’s First Corps job?</a:t>
            </a:r>
          </a:p>
          <a:p>
            <a:r>
              <a:rPr lang="en-US" sz="1200" b="0" i="0" u="none" strike="noStrike" baseline="0" dirty="0">
                <a:latin typeface=" Arial"/>
              </a:rPr>
              <a:t>To deploy, fight, and win in any environment and enhance security and stability in the Indo-</a:t>
            </a:r>
          </a:p>
          <a:p>
            <a:r>
              <a:rPr lang="en-US" sz="1200" b="0" i="0" u="none" strike="noStrike" baseline="0" dirty="0">
                <a:latin typeface=" Arial"/>
              </a:rPr>
              <a:t>Pacific region.</a:t>
            </a:r>
          </a:p>
          <a:p>
            <a:r>
              <a:rPr lang="en-US" sz="1200" b="1" i="0" u="none" strike="noStrike" baseline="0" dirty="0">
                <a:latin typeface=" Arial"/>
              </a:rPr>
              <a:t>What are the major subordinate commands of America’s Fist Corps?</a:t>
            </a:r>
          </a:p>
          <a:p>
            <a:r>
              <a:rPr lang="en-US" sz="1200" b="0" i="0" u="none" strike="noStrike" baseline="0" dirty="0">
                <a:latin typeface=" Arial"/>
              </a:rPr>
              <a:t>7th ID, 25th ID, and US. Army Alaska</a:t>
            </a:r>
          </a:p>
          <a:p>
            <a:r>
              <a:rPr lang="en-US" sz="1200" b="1" i="0" u="none" strike="noStrike" baseline="0" dirty="0">
                <a:latin typeface=" Arial"/>
              </a:rPr>
              <a:t>When was I Corps activated?</a:t>
            </a:r>
          </a:p>
          <a:p>
            <a:r>
              <a:rPr lang="en-US" sz="1200" b="0" i="0" u="none" strike="noStrike" baseline="0" dirty="0">
                <a:latin typeface=" Arial"/>
              </a:rPr>
              <a:t>15-20 January 1918, during World War I</a:t>
            </a:r>
          </a:p>
          <a:p>
            <a:r>
              <a:rPr lang="en-US" sz="1200" b="1" i="0" u="none" strike="noStrike" baseline="0" dirty="0">
                <a:latin typeface=" Arial"/>
              </a:rPr>
              <a:t>What major engagements has I Corps participated in?</a:t>
            </a:r>
          </a:p>
          <a:p>
            <a:r>
              <a:rPr lang="en-US" sz="1200" b="1" i="0" u="none" strike="noStrike" baseline="0" dirty="0">
                <a:latin typeface=" Arial"/>
              </a:rPr>
              <a:t>World War I </a:t>
            </a:r>
            <a:r>
              <a:rPr lang="en-US" sz="1200" b="0" i="0" u="none" strike="noStrike" baseline="0" dirty="0">
                <a:latin typeface=" Arial"/>
              </a:rPr>
              <a:t>(Champagne-Marne, Aisne-Marne, St </a:t>
            </a:r>
            <a:r>
              <a:rPr lang="en-US" sz="1200" b="0" i="0" u="none" strike="noStrike" baseline="0" dirty="0" err="1">
                <a:latin typeface=" Arial"/>
              </a:rPr>
              <a:t>Mihiel</a:t>
            </a:r>
            <a:r>
              <a:rPr lang="en-US" sz="1200" b="0" i="0" u="none" strike="noStrike" baseline="0" dirty="0">
                <a:latin typeface=" Arial"/>
              </a:rPr>
              <a:t>, Meuse-Argonne, LL de France,</a:t>
            </a:r>
          </a:p>
          <a:p>
            <a:r>
              <a:rPr lang="en-US" sz="1200" b="0" i="0" u="none" strike="noStrike" baseline="0" dirty="0">
                <a:latin typeface=" Arial"/>
              </a:rPr>
              <a:t>Champagne, Lorraine)</a:t>
            </a:r>
          </a:p>
          <a:p>
            <a:r>
              <a:rPr lang="en-US" sz="1200" b="1" i="0" u="none" strike="noStrike" baseline="0" dirty="0">
                <a:latin typeface=" Arial"/>
              </a:rPr>
              <a:t>World War II </a:t>
            </a:r>
            <a:r>
              <a:rPr lang="en-US" sz="1200" b="0" i="0" u="none" strike="noStrike" baseline="0" dirty="0">
                <a:latin typeface=" Arial"/>
              </a:rPr>
              <a:t>(Papua, New Guinea, Luzon)</a:t>
            </a:r>
          </a:p>
          <a:p>
            <a:r>
              <a:rPr lang="en-US" sz="1200" b="1" i="0" u="none" strike="noStrike" baseline="0" dirty="0">
                <a:latin typeface=" Arial"/>
              </a:rPr>
              <a:t>Korean War </a:t>
            </a:r>
            <a:r>
              <a:rPr lang="en-US" sz="1200" b="0" i="0" u="none" strike="noStrike" baseline="0" dirty="0">
                <a:latin typeface=" Arial"/>
              </a:rPr>
              <a:t>(UN Defensive, UN Offensive, CCF Intervention, 1st UN Counteroffensive, CCF</a:t>
            </a:r>
          </a:p>
          <a:p>
            <a:r>
              <a:rPr lang="en-US" sz="1200" b="0" i="0" u="none" strike="noStrike" baseline="0" dirty="0">
                <a:latin typeface=" Arial"/>
              </a:rPr>
              <a:t>Spring Offensive, UN Summer-Fall Offensive, Second Korean Winter, Korea Summer Fall 1952,</a:t>
            </a:r>
          </a:p>
          <a:p>
            <a:r>
              <a:rPr lang="en-US" sz="1200" b="0" i="0" u="none" strike="noStrike" baseline="0" dirty="0">
                <a:latin typeface=" Arial"/>
              </a:rPr>
              <a:t>Third Korean Winter, Korea Summer 1953)</a:t>
            </a:r>
          </a:p>
          <a:p>
            <a:r>
              <a:rPr lang="en-US" sz="1200" b="1" i="0" u="none" strike="noStrike" baseline="0" dirty="0">
                <a:latin typeface=" Arial"/>
              </a:rPr>
              <a:t>Iraq War </a:t>
            </a:r>
            <a:r>
              <a:rPr lang="en-US" sz="1200" b="0" i="0" u="none" strike="noStrike" baseline="0" dirty="0">
                <a:latin typeface=" Arial"/>
              </a:rPr>
              <a:t>(Iraq Sovereignty)</a:t>
            </a:r>
          </a:p>
          <a:p>
            <a:r>
              <a:rPr lang="en-US" sz="1200" b="1" i="0" u="none" strike="noStrike" baseline="0" dirty="0">
                <a:latin typeface=" Arial"/>
              </a:rPr>
              <a:t>Afghanistan War </a:t>
            </a:r>
            <a:r>
              <a:rPr lang="en-US" sz="1200" b="0" i="0" u="none" strike="noStrike" baseline="0" dirty="0">
                <a:latin typeface=" Arial"/>
              </a:rPr>
              <a:t>(Consolidation III)</a:t>
            </a:r>
          </a:p>
          <a:p>
            <a:r>
              <a:rPr lang="en-US" sz="1200" b="1" i="0" u="none" strike="noStrike" baseline="0" dirty="0">
                <a:latin typeface=" Arial"/>
              </a:rPr>
              <a:t>What Unit decorations does I Corps Have?</a:t>
            </a:r>
          </a:p>
          <a:p>
            <a:r>
              <a:rPr lang="en-US" sz="1200" b="0" i="0" u="none" strike="noStrike" baseline="0" dirty="0">
                <a:latin typeface=" Arial"/>
              </a:rPr>
              <a:t>Presidential Unit Citation, Philippine Presidential Unit Citation, Republic of Korea Presidential</a:t>
            </a:r>
          </a:p>
          <a:p>
            <a:r>
              <a:rPr lang="en-US" sz="1200" b="0" i="0" u="none" strike="noStrike" baseline="0" dirty="0">
                <a:latin typeface=" Arial"/>
              </a:rPr>
              <a:t>Unit Citation, Superior Unit Award, MUC (x2)</a:t>
            </a:r>
          </a:p>
          <a:p>
            <a:r>
              <a:rPr lang="en-US" sz="1200" b="1" i="0" u="none" strike="noStrike" baseline="0" dirty="0">
                <a:latin typeface=" Arial"/>
              </a:rPr>
              <a:t>When was Camp Lewis established?</a:t>
            </a:r>
          </a:p>
          <a:p>
            <a:r>
              <a:rPr lang="en-US" sz="1200" b="0" i="0" u="none" strike="noStrike" baseline="0" dirty="0">
                <a:latin typeface=" Arial"/>
              </a:rPr>
              <a:t>Built 1917, renamed from Camp Lewis to Fort Lewis in 1927</a:t>
            </a:r>
          </a:p>
          <a:p>
            <a:r>
              <a:rPr lang="en-US" sz="1200" b="1" i="0" u="none" strike="noStrike" baseline="0" dirty="0">
                <a:latin typeface=" Arial"/>
              </a:rPr>
              <a:t>When did I Corps call Fort Lewis home?</a:t>
            </a:r>
          </a:p>
          <a:p>
            <a:r>
              <a:rPr lang="en-US" sz="1200" b="0" i="0" u="none" strike="noStrike" baseline="0" dirty="0">
                <a:latin typeface=" Arial"/>
              </a:rPr>
              <a:t>October 1, 1981</a:t>
            </a:r>
          </a:p>
          <a:p>
            <a:r>
              <a:rPr lang="en-US" sz="1200" b="1" i="0" u="none" strike="noStrike" baseline="0" dirty="0">
                <a:latin typeface=" Arial"/>
              </a:rPr>
              <a:t>When did Madigan hospital open?</a:t>
            </a:r>
          </a:p>
          <a:p>
            <a:r>
              <a:rPr lang="en-US" sz="1200" b="0" i="0" u="none" strike="noStrike" baseline="0" dirty="0">
                <a:latin typeface=" Arial"/>
              </a:rPr>
              <a:t>1992</a:t>
            </a:r>
          </a:p>
          <a:p>
            <a:r>
              <a:rPr lang="en-US" sz="1200" b="1" i="0" u="none" strike="noStrike" baseline="0" dirty="0">
                <a:latin typeface=" Arial"/>
              </a:rPr>
              <a:t>When did Fort Lewis and McChord Air Force Base officially join to form Joint Base Lewis</a:t>
            </a:r>
          </a:p>
          <a:p>
            <a:r>
              <a:rPr lang="en-US" sz="1200" b="1" i="0" u="none" strike="noStrike" baseline="0" dirty="0">
                <a:latin typeface=" Arial"/>
              </a:rPr>
              <a:t>McChord?</a:t>
            </a:r>
          </a:p>
          <a:p>
            <a:r>
              <a:rPr lang="en-US" sz="1200" b="0" i="0" u="none" strike="noStrike" baseline="0" dirty="0">
                <a:latin typeface=" Arial"/>
              </a:rPr>
              <a:t>October</a:t>
            </a:r>
            <a:endParaRPr lang="en-US" sz="1050" dirty="0">
              <a:latin typeface=" Arial"/>
            </a:endParaRPr>
          </a:p>
        </p:txBody>
      </p:sp>
      <p:pic>
        <p:nvPicPr>
          <p:cNvPr id="5" name="Picture 4" descr="Icon&#10;&#10;Description automatically generated">
            <a:extLst>
              <a:ext uri="{FF2B5EF4-FFF2-40B4-BE49-F238E27FC236}">
                <a16:creationId xmlns:a16="http://schemas.microsoft.com/office/drawing/2014/main" id="{287078A6-EA6E-CC37-50DB-DF558CC7D4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2314" y="2957055"/>
            <a:ext cx="2799372" cy="2793773"/>
          </a:xfrm>
          <a:prstGeom prst="rect">
            <a:avLst/>
          </a:prstGeom>
        </p:spPr>
      </p:pic>
    </p:spTree>
    <p:extLst>
      <p:ext uri="{BB962C8B-B14F-4D97-AF65-F5344CB8AC3E}">
        <p14:creationId xmlns:p14="http://schemas.microsoft.com/office/powerpoint/2010/main" val="1341467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600119-973E-418E-AA87-DB2FA2189AC5}"/>
              </a:ext>
            </a:extLst>
          </p:cNvPr>
          <p:cNvSpPr>
            <a:spLocks noGrp="1"/>
          </p:cNvSpPr>
          <p:nvPr>
            <p:ph idx="1"/>
          </p:nvPr>
        </p:nvSpPr>
        <p:spPr>
          <a:xfrm>
            <a:off x="471735" y="3109342"/>
            <a:ext cx="5772770" cy="3063249"/>
          </a:xfrm>
        </p:spPr>
        <p:txBody>
          <a:bodyPr>
            <a:noAutofit/>
          </a:bodyPr>
          <a:lstStyle/>
          <a:p>
            <a:pPr marL="0" indent="0" algn="ctr">
              <a:buNone/>
            </a:pPr>
            <a:r>
              <a:rPr lang="en-US" sz="2000" b="0" i="0" u="none" strike="noStrike" baseline="0" dirty="0">
                <a:latin typeface="Arial" panose="020B0604020202020204" pitchFamily="34" charset="0"/>
                <a:cs typeface="Arial" panose="020B0604020202020204" pitchFamily="34" charset="0"/>
              </a:rPr>
              <a:t>We are the Soldiers of America’s Corps,</a:t>
            </a:r>
          </a:p>
          <a:p>
            <a:pPr marL="0" indent="0" algn="ctr">
              <a:buNone/>
            </a:pPr>
            <a:r>
              <a:rPr lang="en-US" sz="2000" b="0" i="0" u="none" strike="noStrike" baseline="0" dirty="0">
                <a:latin typeface="Arial" panose="020B0604020202020204" pitchFamily="34" charset="0"/>
                <a:cs typeface="Arial" panose="020B0604020202020204" pitchFamily="34" charset="0"/>
              </a:rPr>
              <a:t>We’re here to serve and keep our country free.</a:t>
            </a:r>
          </a:p>
          <a:p>
            <a:pPr marL="0" indent="0" algn="ctr">
              <a:buNone/>
            </a:pPr>
            <a:r>
              <a:rPr lang="en-US" sz="2000" b="0" i="0" u="none" strike="noStrike" baseline="0" dirty="0">
                <a:latin typeface="Arial" panose="020B0604020202020204" pitchFamily="34" charset="0"/>
                <a:cs typeface="Arial" panose="020B0604020202020204" pitchFamily="34" charset="0"/>
              </a:rPr>
              <a:t>Like brave patriots who’ve gone before,</a:t>
            </a:r>
          </a:p>
          <a:p>
            <a:pPr marL="0" indent="0" algn="ctr">
              <a:buNone/>
            </a:pPr>
            <a:r>
              <a:rPr lang="en-US" sz="2000" b="0" i="0" u="none" strike="noStrike" baseline="0" dirty="0">
                <a:latin typeface="Arial" panose="020B0604020202020204" pitchFamily="34" charset="0"/>
                <a:cs typeface="Arial" panose="020B0604020202020204" pitchFamily="34" charset="0"/>
              </a:rPr>
              <a:t>We will press on to victory!</a:t>
            </a:r>
          </a:p>
          <a:p>
            <a:pPr marL="0" indent="0" algn="ctr">
              <a:buNone/>
            </a:pPr>
            <a:r>
              <a:rPr lang="en-US" sz="2000" b="0" i="0" u="none" strike="noStrike" baseline="0" dirty="0">
                <a:latin typeface="Arial" panose="020B0604020202020204" pitchFamily="34" charset="0"/>
                <a:cs typeface="Arial" panose="020B0604020202020204" pitchFamily="34" charset="0"/>
              </a:rPr>
              <a:t>When called to the battlefield,</a:t>
            </a:r>
          </a:p>
          <a:p>
            <a:pPr marL="0" indent="0" algn="ctr">
              <a:buNone/>
            </a:pPr>
            <a:r>
              <a:rPr lang="en-US" sz="2000" b="0" i="0" u="none" strike="noStrike" baseline="0" dirty="0">
                <a:latin typeface="Arial" panose="020B0604020202020204" pitchFamily="34" charset="0"/>
                <a:cs typeface="Arial" panose="020B0604020202020204" pitchFamily="34" charset="0"/>
              </a:rPr>
              <a:t>Up on the front you’ll hear the roar.</a:t>
            </a:r>
          </a:p>
          <a:p>
            <a:pPr marL="0" indent="0" algn="ctr">
              <a:buNone/>
            </a:pPr>
            <a:r>
              <a:rPr lang="en-US" sz="2000" b="0" i="0" u="none" strike="noStrike" baseline="0" dirty="0">
                <a:latin typeface="Arial" panose="020B0604020202020204" pitchFamily="34" charset="0"/>
                <a:cs typeface="Arial" panose="020B0604020202020204" pitchFamily="34" charset="0"/>
              </a:rPr>
              <a:t>No need to fear the best is here,</a:t>
            </a:r>
          </a:p>
          <a:p>
            <a:pPr marL="0" indent="0" algn="ctr">
              <a:buNone/>
            </a:pPr>
            <a:r>
              <a:rPr lang="en-US" sz="2000" b="0" i="0" u="none" strike="noStrike" baseline="0" dirty="0">
                <a:latin typeface="Arial" panose="020B0604020202020204" pitchFamily="34" charset="0"/>
                <a:cs typeface="Arial" panose="020B0604020202020204" pitchFamily="34" charset="0"/>
              </a:rPr>
              <a:t>The Soldiers of First Corps.</a:t>
            </a:r>
            <a:endParaRPr lang="en-US" sz="200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FFEE6311-F915-47CA-89F0-99F30C43ADE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6/7/2024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05F0436F-7DA5-45CB-8325-EACE8C4E6CD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4</a:t>
            </a:fld>
            <a:endParaRPr lang="en-US">
              <a:solidFill>
                <a:prstClr val="black">
                  <a:tint val="75000"/>
                </a:prstClr>
              </a:solidFill>
            </a:endParaRPr>
          </a:p>
        </p:txBody>
      </p:sp>
      <p:sp>
        <p:nvSpPr>
          <p:cNvPr id="21" name="TextBox 20">
            <a:extLst>
              <a:ext uri="{FF2B5EF4-FFF2-40B4-BE49-F238E27FC236}">
                <a16:creationId xmlns:a16="http://schemas.microsoft.com/office/drawing/2014/main" id="{A4624457-C04D-44C7-8BE3-3F5D62015585}"/>
              </a:ext>
            </a:extLst>
          </p:cNvPr>
          <p:cNvSpPr txBox="1"/>
          <p:nvPr/>
        </p:nvSpPr>
        <p:spPr>
          <a:xfrm>
            <a:off x="2414691" y="2740010"/>
            <a:ext cx="1886857" cy="369332"/>
          </a:xfrm>
          <a:prstGeom prst="rect">
            <a:avLst/>
          </a:prstGeom>
          <a:noFill/>
        </p:spPr>
        <p:txBody>
          <a:bodyPr wrap="square">
            <a:spAutoFit/>
          </a:bodyPr>
          <a:lstStyle/>
          <a:p>
            <a:r>
              <a:rPr lang="en-US" sz="1800" b="1" i="0" u="none" strike="noStrike" baseline="0" dirty="0">
                <a:latin typeface="Arial-BoldMT"/>
              </a:rPr>
              <a:t>I CORPS SONG</a:t>
            </a:r>
            <a:endParaRPr lang="en-US" sz="2000" b="1"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B6DAD4A8-EFAA-C710-C6F7-B5E0B10F6BE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208520" y="3417803"/>
            <a:ext cx="2451230" cy="2446327"/>
          </a:xfrm>
          <a:prstGeom prst="rect">
            <a:avLst/>
          </a:prstGeom>
        </p:spPr>
      </p:pic>
    </p:spTree>
    <p:extLst>
      <p:ext uri="{BB962C8B-B14F-4D97-AF65-F5344CB8AC3E}">
        <p14:creationId xmlns:p14="http://schemas.microsoft.com/office/powerpoint/2010/main" val="3606340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BDF5E-C938-437B-84B1-8FC2C6A0FC6E}"/>
              </a:ext>
            </a:extLst>
          </p:cNvPr>
          <p:cNvSpPr>
            <a:spLocks noGrp="1"/>
          </p:cNvSpPr>
          <p:nvPr>
            <p:ph type="title"/>
          </p:nvPr>
        </p:nvSpPr>
        <p:spPr>
          <a:xfrm>
            <a:off x="502920" y="1012936"/>
            <a:ext cx="9052560" cy="1295400"/>
          </a:xfrm>
        </p:spPr>
        <p:txBody>
          <a:bodyPr/>
          <a:lstStyle/>
          <a:p>
            <a:r>
              <a:rPr lang="en-US" dirty="0">
                <a:latin typeface="Arial" panose="020B0604020202020204" pitchFamily="34" charset="0"/>
                <a:cs typeface="Arial" panose="020B0604020202020204" pitchFamily="34" charset="0"/>
              </a:rPr>
              <a:t>General Knowledge</a:t>
            </a:r>
          </a:p>
        </p:txBody>
      </p:sp>
      <p:sp>
        <p:nvSpPr>
          <p:cNvPr id="3" name="Content Placeholder 2">
            <a:extLst>
              <a:ext uri="{FF2B5EF4-FFF2-40B4-BE49-F238E27FC236}">
                <a16:creationId xmlns:a16="http://schemas.microsoft.com/office/drawing/2014/main" id="{A1120B99-C567-473F-9342-7533DB406444}"/>
              </a:ext>
            </a:extLst>
          </p:cNvPr>
          <p:cNvSpPr>
            <a:spLocks noGrp="1"/>
          </p:cNvSpPr>
          <p:nvPr>
            <p:ph idx="1"/>
          </p:nvPr>
        </p:nvSpPr>
        <p:spPr>
          <a:xfrm>
            <a:off x="453301" y="2133601"/>
            <a:ext cx="9052560" cy="4354343"/>
          </a:xfrm>
        </p:spPr>
        <p:txBody>
          <a:bodyPr>
            <a:normAutofit/>
          </a:bodyPr>
          <a:lstStyle/>
          <a:p>
            <a:pPr marL="0" indent="0" algn="ctr">
              <a:buNone/>
            </a:pPr>
            <a:r>
              <a:rPr lang="en-US" sz="1800" b="1" i="0" u="none" strike="noStrike" baseline="0" dirty="0">
                <a:latin typeface="Arial-BoldMT"/>
              </a:rPr>
              <a:t>The Second Continental Congress founded the Army on 14 June 1775</a:t>
            </a:r>
          </a:p>
          <a:p>
            <a:pPr marL="0" indent="0" algn="l">
              <a:buNone/>
            </a:pPr>
            <a:endParaRPr lang="en-US" sz="1200" b="1" i="0" u="none" strike="noStrike" baseline="0" dirty="0">
              <a:latin typeface=" Arial"/>
            </a:endParaRPr>
          </a:p>
          <a:p>
            <a:pPr marL="0" indent="0" algn="ctr">
              <a:buNone/>
            </a:pPr>
            <a:r>
              <a:rPr lang="en-US" sz="1200" b="1" i="0" u="none" strike="noStrike" baseline="0" dirty="0">
                <a:latin typeface=" Arial"/>
              </a:rPr>
              <a:t>THE ARMY FLAG</a:t>
            </a:r>
          </a:p>
          <a:p>
            <a:pPr marL="0" indent="0" algn="l">
              <a:buNone/>
            </a:pPr>
            <a:r>
              <a:rPr lang="en-US" sz="1200" b="0" i="0" u="none" strike="noStrike" baseline="0" dirty="0">
                <a:latin typeface=" Arial"/>
              </a:rPr>
              <a:t>The 190 streamers attached to the Army Flag staff denote campaigns fought by the Army throughout our nation’s history. Each streamer (2 3⁄4 inches wide and 4 feet long) is embroidered with the designation of a campaign and the year(s) in which it occurred. The colors derive from the campaign ribbon authorized for service in that particular war.</a:t>
            </a:r>
          </a:p>
          <a:p>
            <a:pPr marL="0" indent="0" algn="ctr">
              <a:buNone/>
            </a:pPr>
            <a:r>
              <a:rPr lang="en-US" sz="1200" b="1" i="0" u="none" strike="noStrike" baseline="0" dirty="0">
                <a:latin typeface="Arial" panose="020B0604020202020204" pitchFamily="34" charset="0"/>
                <a:cs typeface="Arial" panose="020B0604020202020204" pitchFamily="34" charset="0"/>
              </a:rPr>
              <a:t>OATH OF ENLISTMENT</a:t>
            </a:r>
          </a:p>
          <a:p>
            <a:pPr marL="0" indent="0" algn="l">
              <a:buNone/>
            </a:pPr>
            <a:r>
              <a:rPr lang="en-US" sz="1200" b="0" i="0" u="none" strike="noStrike" baseline="0" dirty="0">
                <a:latin typeface="Arial" panose="020B0604020202020204" pitchFamily="34" charset="0"/>
                <a:cs typeface="Arial" panose="020B0604020202020204" pitchFamily="34" charset="0"/>
              </a:rPr>
              <a:t>I, _____, do solemnly swear (or affirm) that I will support and defend the Constitution of the United States against all enemies, foreign and domestic; that I will bear true faith and allegiance to the same; and that I will obey the orders of the President of the United States and the orders of the officers appointed over me, according to regulations and the Uniform Code of Military</a:t>
            </a:r>
          </a:p>
          <a:p>
            <a:pPr marL="0" indent="0" algn="l">
              <a:buNone/>
            </a:pPr>
            <a:r>
              <a:rPr lang="en-US" sz="1200" b="0" i="0" u="none" strike="noStrike" baseline="0" dirty="0">
                <a:latin typeface="Arial" panose="020B0604020202020204" pitchFamily="34" charset="0"/>
                <a:cs typeface="Arial" panose="020B0604020202020204" pitchFamily="34" charset="0"/>
              </a:rPr>
              <a:t>Justice. So help me God.“</a:t>
            </a:r>
          </a:p>
          <a:p>
            <a:pPr marL="0" indent="0" algn="ctr">
              <a:buNone/>
            </a:pPr>
            <a:r>
              <a:rPr lang="en-US" sz="1300" b="1" i="0" u="none" strike="noStrike" baseline="0" dirty="0">
                <a:latin typeface="Arial" panose="020B0604020202020204" pitchFamily="34" charset="0"/>
                <a:cs typeface="Arial" panose="020B0604020202020204" pitchFamily="34" charset="0"/>
              </a:rPr>
              <a:t>ARMY VALUES</a:t>
            </a:r>
          </a:p>
          <a:p>
            <a:pPr marL="0" indent="0" algn="ctr">
              <a:buNone/>
            </a:pPr>
            <a:r>
              <a:rPr lang="en-US" sz="1300" b="1" i="0" u="none" strike="noStrike" baseline="0" dirty="0">
                <a:latin typeface="Arial" panose="020B0604020202020204" pitchFamily="34" charset="0"/>
                <a:cs typeface="Arial" panose="020B0604020202020204" pitchFamily="34" charset="0"/>
              </a:rPr>
              <a:t>LOYALTY </a:t>
            </a:r>
            <a:r>
              <a:rPr lang="en-US" sz="1300" b="0" i="0" u="none" strike="noStrike" baseline="0" dirty="0">
                <a:latin typeface="Arial" panose="020B0604020202020204" pitchFamily="34" charset="0"/>
                <a:cs typeface="Arial" panose="020B0604020202020204" pitchFamily="34" charset="0"/>
              </a:rPr>
              <a:t>Bear true faith and allegiance to the U.S. Constitution, the Army, your unit and other Soldiers.</a:t>
            </a:r>
          </a:p>
          <a:p>
            <a:pPr marL="0" indent="0" algn="ctr">
              <a:buNone/>
            </a:pPr>
            <a:r>
              <a:rPr lang="en-US" sz="1300" b="1" i="0" u="none" strike="noStrike" baseline="0" dirty="0">
                <a:latin typeface="Arial" panose="020B0604020202020204" pitchFamily="34" charset="0"/>
                <a:cs typeface="Arial" panose="020B0604020202020204" pitchFamily="34" charset="0"/>
              </a:rPr>
              <a:t>DUTY </a:t>
            </a:r>
            <a:r>
              <a:rPr lang="en-US" sz="1300" b="0" i="0" u="none" strike="noStrike" baseline="0" dirty="0">
                <a:latin typeface="Arial" panose="020B0604020202020204" pitchFamily="34" charset="0"/>
                <a:cs typeface="Arial" panose="020B0604020202020204" pitchFamily="34" charset="0"/>
              </a:rPr>
              <a:t>Fulfill your obligations.</a:t>
            </a:r>
          </a:p>
          <a:p>
            <a:pPr marL="0" indent="0" algn="ctr">
              <a:buNone/>
            </a:pPr>
            <a:r>
              <a:rPr lang="en-US" sz="1300" b="1" i="0" u="none" strike="noStrike" baseline="0" dirty="0">
                <a:latin typeface="Arial" panose="020B0604020202020204" pitchFamily="34" charset="0"/>
                <a:cs typeface="Arial" panose="020B0604020202020204" pitchFamily="34" charset="0"/>
              </a:rPr>
              <a:t>RESPECT </a:t>
            </a:r>
            <a:r>
              <a:rPr lang="en-US" sz="1300" b="0" i="0" u="none" strike="noStrike" baseline="0" dirty="0">
                <a:latin typeface="Arial" panose="020B0604020202020204" pitchFamily="34" charset="0"/>
                <a:cs typeface="Arial" panose="020B0604020202020204" pitchFamily="34" charset="0"/>
              </a:rPr>
              <a:t>Treat people as they should be treated.</a:t>
            </a:r>
          </a:p>
          <a:p>
            <a:pPr marL="0" indent="0" algn="ctr">
              <a:buNone/>
            </a:pPr>
            <a:r>
              <a:rPr lang="en-US" sz="1300" b="1" i="0" u="none" strike="noStrike" baseline="0" dirty="0">
                <a:latin typeface="Arial" panose="020B0604020202020204" pitchFamily="34" charset="0"/>
                <a:cs typeface="Arial" panose="020B0604020202020204" pitchFamily="34" charset="0"/>
              </a:rPr>
              <a:t>SELFLESS SERVICE </a:t>
            </a:r>
            <a:r>
              <a:rPr lang="en-US" sz="1300" b="0" i="0" u="none" strike="noStrike" baseline="0" dirty="0">
                <a:latin typeface="Arial" panose="020B0604020202020204" pitchFamily="34" charset="0"/>
                <a:cs typeface="Arial" panose="020B0604020202020204" pitchFamily="34" charset="0"/>
              </a:rPr>
              <a:t>Put the welfare of the nation, the Army and your subordinates before your own.</a:t>
            </a:r>
          </a:p>
          <a:p>
            <a:pPr marL="0" indent="0" algn="ctr">
              <a:buNone/>
            </a:pPr>
            <a:r>
              <a:rPr lang="en-US" sz="1300" b="1" i="0" u="none" strike="noStrike" baseline="0" dirty="0">
                <a:latin typeface="Arial" panose="020B0604020202020204" pitchFamily="34" charset="0"/>
                <a:cs typeface="Arial" panose="020B0604020202020204" pitchFamily="34" charset="0"/>
              </a:rPr>
              <a:t>HONOR </a:t>
            </a:r>
            <a:r>
              <a:rPr lang="en-US" sz="1300" b="0" i="0" u="none" strike="noStrike" baseline="0" dirty="0">
                <a:latin typeface="Arial" panose="020B0604020202020204" pitchFamily="34" charset="0"/>
                <a:cs typeface="Arial" panose="020B0604020202020204" pitchFamily="34" charset="0"/>
              </a:rPr>
              <a:t>Live up to Army values.</a:t>
            </a:r>
          </a:p>
          <a:p>
            <a:pPr marL="0" indent="0" algn="ctr">
              <a:buNone/>
            </a:pPr>
            <a:r>
              <a:rPr lang="en-US" sz="1300" b="1" i="0" u="none" strike="noStrike" baseline="0" dirty="0">
                <a:latin typeface="Arial" panose="020B0604020202020204" pitchFamily="34" charset="0"/>
                <a:cs typeface="Arial" panose="020B0604020202020204" pitchFamily="34" charset="0"/>
              </a:rPr>
              <a:t>INTEGRITY </a:t>
            </a:r>
            <a:r>
              <a:rPr lang="en-US" sz="1300" b="0" i="0" u="none" strike="noStrike" baseline="0" dirty="0">
                <a:latin typeface="Arial" panose="020B0604020202020204" pitchFamily="34" charset="0"/>
                <a:cs typeface="Arial" panose="020B0604020202020204" pitchFamily="34" charset="0"/>
              </a:rPr>
              <a:t>Do what’s right, legally and morally.</a:t>
            </a:r>
          </a:p>
          <a:p>
            <a:pPr marL="0" indent="0" algn="ctr">
              <a:buNone/>
            </a:pPr>
            <a:r>
              <a:rPr lang="en-US" sz="1300" b="1" i="0" u="none" strike="noStrike" baseline="0" dirty="0">
                <a:latin typeface="Arial" panose="020B0604020202020204" pitchFamily="34" charset="0"/>
                <a:cs typeface="Arial" panose="020B0604020202020204" pitchFamily="34" charset="0"/>
              </a:rPr>
              <a:t>PERSONAL COURAGE </a:t>
            </a:r>
            <a:r>
              <a:rPr lang="en-US" sz="1300" b="0" i="0" u="none" strike="noStrike" baseline="0" dirty="0">
                <a:latin typeface="Arial" panose="020B0604020202020204" pitchFamily="34" charset="0"/>
                <a:cs typeface="Arial" panose="020B0604020202020204" pitchFamily="34" charset="0"/>
              </a:rPr>
              <a:t>Face fear, danger or adversity (physical or moral).</a:t>
            </a:r>
          </a:p>
          <a:p>
            <a:pPr marL="0" indent="0" algn="l">
              <a:buNone/>
            </a:pPr>
            <a:endParaRPr lang="en-US" sz="1400" dirty="0">
              <a:latin typeface=" Arial"/>
              <a:cs typeface="Arial" panose="020B0604020202020204" pitchFamily="34" charset="0"/>
            </a:endParaRPr>
          </a:p>
        </p:txBody>
      </p:sp>
      <p:sp>
        <p:nvSpPr>
          <p:cNvPr id="4" name="Date Placeholder 3">
            <a:extLst>
              <a:ext uri="{FF2B5EF4-FFF2-40B4-BE49-F238E27FC236}">
                <a16:creationId xmlns:a16="http://schemas.microsoft.com/office/drawing/2014/main" id="{6D1F5944-F481-42D2-A9B4-4C05432E102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6/7/2024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16DA5C9-0568-45E8-B8E7-18605C9A7782}"/>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5</a:t>
            </a:fld>
            <a:endParaRPr lang="en-US">
              <a:solidFill>
                <a:prstClr val="black">
                  <a:tint val="75000"/>
                </a:prstClr>
              </a:solidFill>
            </a:endParaRPr>
          </a:p>
        </p:txBody>
      </p:sp>
    </p:spTree>
    <p:extLst>
      <p:ext uri="{BB962C8B-B14F-4D97-AF65-F5344CB8AC3E}">
        <p14:creationId xmlns:p14="http://schemas.microsoft.com/office/powerpoint/2010/main" val="4222699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BDF5E-C938-437B-84B1-8FC2C6A0FC6E}"/>
              </a:ext>
            </a:extLst>
          </p:cNvPr>
          <p:cNvSpPr>
            <a:spLocks noGrp="1"/>
          </p:cNvSpPr>
          <p:nvPr>
            <p:ph type="title"/>
          </p:nvPr>
        </p:nvSpPr>
        <p:spPr>
          <a:xfrm>
            <a:off x="502920" y="1012936"/>
            <a:ext cx="9052560" cy="1295400"/>
          </a:xfrm>
        </p:spPr>
        <p:txBody>
          <a:bodyPr/>
          <a:lstStyle/>
          <a:p>
            <a:r>
              <a:rPr lang="en-US" dirty="0">
                <a:latin typeface="Arial" panose="020B0604020202020204" pitchFamily="34" charset="0"/>
                <a:cs typeface="Arial" panose="020B0604020202020204" pitchFamily="34" charset="0"/>
              </a:rPr>
              <a:t>General Knowledge</a:t>
            </a:r>
          </a:p>
        </p:txBody>
      </p:sp>
      <p:sp>
        <p:nvSpPr>
          <p:cNvPr id="3" name="Content Placeholder 2">
            <a:extLst>
              <a:ext uri="{FF2B5EF4-FFF2-40B4-BE49-F238E27FC236}">
                <a16:creationId xmlns:a16="http://schemas.microsoft.com/office/drawing/2014/main" id="{A1120B99-C567-473F-9342-7533DB406444}"/>
              </a:ext>
            </a:extLst>
          </p:cNvPr>
          <p:cNvSpPr>
            <a:spLocks noGrp="1"/>
          </p:cNvSpPr>
          <p:nvPr>
            <p:ph idx="1"/>
          </p:nvPr>
        </p:nvSpPr>
        <p:spPr>
          <a:xfrm>
            <a:off x="453301" y="2133601"/>
            <a:ext cx="9052560" cy="4354343"/>
          </a:xfrm>
        </p:spPr>
        <p:txBody>
          <a:bodyPr>
            <a:normAutofit/>
          </a:bodyPr>
          <a:lstStyle/>
          <a:p>
            <a:pPr marL="0" indent="0" algn="ctr">
              <a:buNone/>
            </a:pPr>
            <a:r>
              <a:rPr lang="en-US" sz="1200" b="1" i="0" u="none" strike="noStrike" baseline="0" dirty="0">
                <a:latin typeface="Arial" panose="020B0604020202020204" pitchFamily="34" charset="0"/>
                <a:cs typeface="Arial" panose="020B0604020202020204" pitchFamily="34" charset="0"/>
              </a:rPr>
              <a:t>GENERAL ORDERS</a:t>
            </a:r>
          </a:p>
          <a:p>
            <a:pPr marL="0" indent="0">
              <a:buNone/>
            </a:pPr>
            <a:r>
              <a:rPr lang="en-US" sz="1200" b="1" i="0" u="none" strike="noStrike" baseline="0" dirty="0">
                <a:latin typeface="Arial" panose="020B0604020202020204" pitchFamily="34" charset="0"/>
                <a:cs typeface="Arial" panose="020B0604020202020204" pitchFamily="34" charset="0"/>
              </a:rPr>
              <a:t>General Order #1 </a:t>
            </a:r>
            <a:r>
              <a:rPr lang="en-US" sz="1200" b="0" i="0" u="none" strike="noStrike" baseline="0" dirty="0">
                <a:latin typeface="Arial" panose="020B0604020202020204" pitchFamily="34" charset="0"/>
                <a:cs typeface="Arial" panose="020B0604020202020204" pitchFamily="34" charset="0"/>
              </a:rPr>
              <a:t>I will guard everything within the limits of my post and quit my post only when properly relieved.</a:t>
            </a:r>
          </a:p>
          <a:p>
            <a:pPr marL="0" indent="0">
              <a:buNone/>
            </a:pPr>
            <a:r>
              <a:rPr lang="en-US" sz="1200" b="1" i="0" u="none" strike="noStrike" baseline="0" dirty="0">
                <a:latin typeface="Arial" panose="020B0604020202020204" pitchFamily="34" charset="0"/>
                <a:cs typeface="Arial" panose="020B0604020202020204" pitchFamily="34" charset="0"/>
              </a:rPr>
              <a:t>General Order #2 </a:t>
            </a:r>
            <a:r>
              <a:rPr lang="en-US" sz="1200" b="0" i="0" u="none" strike="noStrike" baseline="0" dirty="0">
                <a:latin typeface="Arial" panose="020B0604020202020204" pitchFamily="34" charset="0"/>
                <a:cs typeface="Arial" panose="020B0604020202020204" pitchFamily="34" charset="0"/>
              </a:rPr>
              <a:t>I will obey my special orders and perform all my duties in a military manner.</a:t>
            </a:r>
          </a:p>
          <a:p>
            <a:pPr marL="0" indent="0">
              <a:buNone/>
            </a:pPr>
            <a:r>
              <a:rPr lang="en-US" sz="1200" b="1" i="0" u="none" strike="noStrike" baseline="0" dirty="0">
                <a:latin typeface="Arial" panose="020B0604020202020204" pitchFamily="34" charset="0"/>
                <a:cs typeface="Arial" panose="020B0604020202020204" pitchFamily="34" charset="0"/>
              </a:rPr>
              <a:t>General Order #3 </a:t>
            </a:r>
            <a:r>
              <a:rPr lang="en-US" sz="1200" b="0" i="0" u="none" strike="noStrike" baseline="0" dirty="0">
                <a:latin typeface="Arial" panose="020B0604020202020204" pitchFamily="34" charset="0"/>
                <a:cs typeface="Arial" panose="020B0604020202020204" pitchFamily="34" charset="0"/>
              </a:rPr>
              <a:t>I will report violations of my special orders, emergencies, and anything not covered in my instructions to the commander of the relief.</a:t>
            </a:r>
          </a:p>
          <a:p>
            <a:pPr marL="0" indent="0">
              <a:buNone/>
            </a:pPr>
            <a:endParaRPr lang="en-US" sz="1200" dirty="0">
              <a:latin typeface="Arial" panose="020B0604020202020204" pitchFamily="34" charset="0"/>
              <a:cs typeface="Arial" panose="020B0604020202020204" pitchFamily="34" charset="0"/>
            </a:endParaRPr>
          </a:p>
          <a:p>
            <a:pPr marL="0" indent="0" algn="ctr">
              <a:buNone/>
            </a:pPr>
            <a:r>
              <a:rPr lang="en-US" sz="1200" b="1" i="0" u="none" strike="noStrike" baseline="0" dirty="0">
                <a:latin typeface="Arial" panose="020B0604020202020204" pitchFamily="34" charset="0"/>
                <a:cs typeface="Arial" panose="020B0604020202020204" pitchFamily="34" charset="0"/>
              </a:rPr>
              <a:t>SOLDIERS CREED</a:t>
            </a:r>
          </a:p>
          <a:p>
            <a:pPr marL="0" indent="0" algn="ctr">
              <a:buNone/>
            </a:pPr>
            <a:r>
              <a:rPr lang="en-US" sz="1200" b="0" i="0" u="none" strike="noStrike" baseline="0" dirty="0">
                <a:latin typeface="Arial" panose="020B0604020202020204" pitchFamily="34" charset="0"/>
                <a:cs typeface="Arial" panose="020B0604020202020204" pitchFamily="34" charset="0"/>
              </a:rPr>
              <a:t>I am an American Soldier. I am a warrior and a member of a team.</a:t>
            </a:r>
          </a:p>
          <a:p>
            <a:pPr marL="0" indent="0" algn="ctr">
              <a:buNone/>
            </a:pPr>
            <a:r>
              <a:rPr lang="en-US" sz="1200" b="0" i="0" u="none" strike="noStrike" baseline="0" dirty="0">
                <a:latin typeface="Arial" panose="020B0604020202020204" pitchFamily="34" charset="0"/>
                <a:cs typeface="Arial" panose="020B0604020202020204" pitchFamily="34" charset="0"/>
              </a:rPr>
              <a:t>I serve the people of the United States, and live the Army Values.</a:t>
            </a:r>
          </a:p>
          <a:p>
            <a:pPr marL="0" indent="0" algn="ctr">
              <a:buNone/>
            </a:pPr>
            <a:r>
              <a:rPr lang="en-US" sz="1200" b="0" i="0" u="none" strike="noStrike" baseline="0" dirty="0">
                <a:latin typeface="Arial" panose="020B0604020202020204" pitchFamily="34" charset="0"/>
                <a:cs typeface="Arial" panose="020B0604020202020204" pitchFamily="34" charset="0"/>
              </a:rPr>
              <a:t>I will always place the mission first.</a:t>
            </a:r>
          </a:p>
          <a:p>
            <a:pPr marL="0" indent="0" algn="ctr">
              <a:buNone/>
            </a:pPr>
            <a:r>
              <a:rPr lang="en-US" sz="1200" b="0" i="0" u="none" strike="noStrike" baseline="0" dirty="0">
                <a:latin typeface="Arial" panose="020B0604020202020204" pitchFamily="34" charset="0"/>
                <a:cs typeface="Arial" panose="020B0604020202020204" pitchFamily="34" charset="0"/>
              </a:rPr>
              <a:t>I will never accept defeat.</a:t>
            </a:r>
          </a:p>
          <a:p>
            <a:pPr marL="0" indent="0" algn="ctr">
              <a:buNone/>
            </a:pPr>
            <a:r>
              <a:rPr lang="en-US" sz="1200" b="0" i="0" u="none" strike="noStrike" baseline="0" dirty="0">
                <a:latin typeface="Arial" panose="020B0604020202020204" pitchFamily="34" charset="0"/>
                <a:cs typeface="Arial" panose="020B0604020202020204" pitchFamily="34" charset="0"/>
              </a:rPr>
              <a:t>I will never quit.</a:t>
            </a:r>
          </a:p>
          <a:p>
            <a:pPr marL="0" indent="0" algn="ctr">
              <a:buNone/>
            </a:pPr>
            <a:r>
              <a:rPr lang="en-US" sz="1200" b="0" i="0" u="none" strike="noStrike" baseline="0" dirty="0">
                <a:latin typeface="Arial" panose="020B0604020202020204" pitchFamily="34" charset="0"/>
                <a:cs typeface="Arial" panose="020B0604020202020204" pitchFamily="34" charset="0"/>
              </a:rPr>
              <a:t>I will never leave a fallen comrade.</a:t>
            </a:r>
          </a:p>
          <a:p>
            <a:pPr marL="0" indent="0" algn="ctr">
              <a:buNone/>
            </a:pPr>
            <a:r>
              <a:rPr lang="en-US" sz="1200" b="0" i="0" u="none" strike="noStrike" baseline="0" dirty="0">
                <a:latin typeface="Arial" panose="020B0604020202020204" pitchFamily="34" charset="0"/>
                <a:cs typeface="Arial" panose="020B0604020202020204" pitchFamily="34" charset="0"/>
              </a:rPr>
              <a:t>I am disciplined, physically and mentally tough, trained and proficient in my warrior tasks and drills.</a:t>
            </a:r>
          </a:p>
          <a:p>
            <a:pPr marL="0" indent="0" algn="ctr">
              <a:buNone/>
            </a:pPr>
            <a:r>
              <a:rPr lang="en-US" sz="1200" b="0" i="0" u="none" strike="noStrike" baseline="0" dirty="0">
                <a:latin typeface="Arial" panose="020B0604020202020204" pitchFamily="34" charset="0"/>
                <a:cs typeface="Arial" panose="020B0604020202020204" pitchFamily="34" charset="0"/>
              </a:rPr>
              <a:t>I always maintain my arms, my equipment and myself.</a:t>
            </a:r>
          </a:p>
          <a:p>
            <a:pPr marL="0" indent="0" algn="ctr">
              <a:buNone/>
            </a:pPr>
            <a:r>
              <a:rPr lang="en-US" sz="1200" b="0" i="0" u="none" strike="noStrike" baseline="0" dirty="0">
                <a:latin typeface="Arial" panose="020B0604020202020204" pitchFamily="34" charset="0"/>
                <a:cs typeface="Arial" panose="020B0604020202020204" pitchFamily="34" charset="0"/>
              </a:rPr>
              <a:t>I am an expert and I am a professional.</a:t>
            </a:r>
          </a:p>
          <a:p>
            <a:pPr marL="0" indent="0" algn="ctr">
              <a:buNone/>
            </a:pPr>
            <a:r>
              <a:rPr lang="en-US" sz="1200" b="0" i="0" u="none" strike="noStrike" baseline="0" dirty="0">
                <a:latin typeface="Arial" panose="020B0604020202020204" pitchFamily="34" charset="0"/>
                <a:cs typeface="Arial" panose="020B0604020202020204" pitchFamily="34" charset="0"/>
              </a:rPr>
              <a:t>I stand ready to deploy, engage, and destroy, the enemies of the United States of America in close combat.</a:t>
            </a:r>
          </a:p>
          <a:p>
            <a:pPr marL="0" indent="0" algn="ctr">
              <a:buNone/>
            </a:pPr>
            <a:r>
              <a:rPr lang="en-US" sz="1200" b="0" i="0" u="none" strike="noStrike" baseline="0" dirty="0">
                <a:latin typeface="Arial" panose="020B0604020202020204" pitchFamily="34" charset="0"/>
                <a:cs typeface="Arial" panose="020B0604020202020204" pitchFamily="34" charset="0"/>
              </a:rPr>
              <a:t>I am a guardian of freedom and the American way of life.</a:t>
            </a:r>
          </a:p>
          <a:p>
            <a:pPr marL="0" indent="0" algn="ctr">
              <a:buNone/>
            </a:pPr>
            <a:r>
              <a:rPr lang="en-US" sz="1200" b="0" i="0" u="none" strike="noStrike" baseline="0" dirty="0">
                <a:latin typeface="Arial" panose="020B0604020202020204" pitchFamily="34" charset="0"/>
                <a:cs typeface="Arial" panose="020B0604020202020204" pitchFamily="34" charset="0"/>
              </a:rPr>
              <a:t>I am an American Soldier.</a:t>
            </a:r>
            <a:endParaRPr lang="en-US" sz="120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6D1F5944-F481-42D2-A9B4-4C05432E102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6/7/2024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16DA5C9-0568-45E8-B8E7-18605C9A7782}"/>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6</a:t>
            </a:fld>
            <a:endParaRPr lang="en-US">
              <a:solidFill>
                <a:prstClr val="black">
                  <a:tint val="75000"/>
                </a:prstClr>
              </a:solidFill>
            </a:endParaRPr>
          </a:p>
        </p:txBody>
      </p:sp>
    </p:spTree>
    <p:extLst>
      <p:ext uri="{BB962C8B-B14F-4D97-AF65-F5344CB8AC3E}">
        <p14:creationId xmlns:p14="http://schemas.microsoft.com/office/powerpoint/2010/main" val="1837469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BDF5E-C938-437B-84B1-8FC2C6A0FC6E}"/>
              </a:ext>
            </a:extLst>
          </p:cNvPr>
          <p:cNvSpPr>
            <a:spLocks noGrp="1"/>
          </p:cNvSpPr>
          <p:nvPr>
            <p:ph type="title"/>
          </p:nvPr>
        </p:nvSpPr>
        <p:spPr>
          <a:xfrm>
            <a:off x="502920" y="1012936"/>
            <a:ext cx="9052560" cy="1295400"/>
          </a:xfrm>
        </p:spPr>
        <p:txBody>
          <a:bodyPr/>
          <a:lstStyle/>
          <a:p>
            <a:r>
              <a:rPr lang="en-US" dirty="0">
                <a:latin typeface="Arial" panose="020B0604020202020204" pitchFamily="34" charset="0"/>
                <a:cs typeface="Arial" panose="020B0604020202020204" pitchFamily="34" charset="0"/>
              </a:rPr>
              <a:t>General Knowledge</a:t>
            </a:r>
          </a:p>
        </p:txBody>
      </p:sp>
      <p:sp>
        <p:nvSpPr>
          <p:cNvPr id="3" name="Content Placeholder 2">
            <a:extLst>
              <a:ext uri="{FF2B5EF4-FFF2-40B4-BE49-F238E27FC236}">
                <a16:creationId xmlns:a16="http://schemas.microsoft.com/office/drawing/2014/main" id="{A1120B99-C567-473F-9342-7533DB406444}"/>
              </a:ext>
            </a:extLst>
          </p:cNvPr>
          <p:cNvSpPr>
            <a:spLocks noGrp="1"/>
          </p:cNvSpPr>
          <p:nvPr>
            <p:ph idx="1"/>
          </p:nvPr>
        </p:nvSpPr>
        <p:spPr>
          <a:xfrm>
            <a:off x="453301" y="2133600"/>
            <a:ext cx="9052560" cy="4963885"/>
          </a:xfrm>
        </p:spPr>
        <p:txBody>
          <a:bodyPr>
            <a:noAutofit/>
          </a:bodyPr>
          <a:lstStyle/>
          <a:p>
            <a:pPr marL="0" indent="0" algn="ctr">
              <a:buNone/>
            </a:pPr>
            <a:r>
              <a:rPr lang="en-US" sz="1200" b="1" i="0" u="none" strike="noStrike" baseline="0" dirty="0">
                <a:latin typeface="Arial" panose="020B0604020202020204" pitchFamily="34" charset="0"/>
                <a:cs typeface="Arial" panose="020B0604020202020204" pitchFamily="34" charset="0"/>
              </a:rPr>
              <a:t>CREED OF THE NONCOMMISSIONED OFFICER</a:t>
            </a:r>
          </a:p>
          <a:p>
            <a:pPr marL="0" indent="0" algn="ctr">
              <a:buNone/>
            </a:pPr>
            <a:r>
              <a:rPr lang="en-US" sz="1200" b="1" i="0" u="none" strike="noStrike" baseline="0" dirty="0">
                <a:latin typeface="Arial" panose="020B0604020202020204" pitchFamily="34" charset="0"/>
                <a:cs typeface="Arial" panose="020B0604020202020204" pitchFamily="34" charset="0"/>
              </a:rPr>
              <a:t>N</a:t>
            </a:r>
            <a:r>
              <a:rPr lang="en-US" sz="1200" b="0" i="0" u="none" strike="noStrike" baseline="0" dirty="0">
                <a:latin typeface="Arial" panose="020B0604020202020204" pitchFamily="34" charset="0"/>
                <a:cs typeface="Arial" panose="020B0604020202020204" pitchFamily="34" charset="0"/>
              </a:rPr>
              <a:t>o one is more professional than I. I am a noncommissioned officer, a leader of</a:t>
            </a:r>
          </a:p>
          <a:p>
            <a:pPr marL="0" indent="0" algn="ctr">
              <a:buNone/>
            </a:pPr>
            <a:r>
              <a:rPr lang="en-US" sz="1200" b="0" i="0" u="none" strike="noStrike" baseline="0" dirty="0">
                <a:latin typeface="Arial" panose="020B0604020202020204" pitchFamily="34" charset="0"/>
                <a:cs typeface="Arial" panose="020B0604020202020204" pitchFamily="34" charset="0"/>
              </a:rPr>
              <a:t>Soldiers. As a noncommissioned officer, I realize that I am a member of a time honored</a:t>
            </a:r>
          </a:p>
          <a:p>
            <a:pPr marL="0" indent="0" algn="ctr">
              <a:buNone/>
            </a:pPr>
            <a:r>
              <a:rPr lang="en-US" sz="1200" b="0" i="0" u="none" strike="noStrike" baseline="0" dirty="0">
                <a:latin typeface="Arial" panose="020B0604020202020204" pitchFamily="34" charset="0"/>
                <a:cs typeface="Arial" panose="020B0604020202020204" pitchFamily="34" charset="0"/>
              </a:rPr>
              <a:t>corps, which is known as "The Backbone of the Army". I am proud of the Corps of</a:t>
            </a:r>
          </a:p>
          <a:p>
            <a:pPr marL="0" indent="0" algn="ctr">
              <a:buNone/>
            </a:pPr>
            <a:r>
              <a:rPr lang="en-US" sz="1200" b="0" i="0" u="none" strike="noStrike" baseline="0" dirty="0">
                <a:latin typeface="Arial" panose="020B0604020202020204" pitchFamily="34" charset="0"/>
                <a:cs typeface="Arial" panose="020B0604020202020204" pitchFamily="34" charset="0"/>
              </a:rPr>
              <a:t>noncommissioned officers and will at all times conduct myself so as to bring credit upon</a:t>
            </a:r>
          </a:p>
          <a:p>
            <a:pPr marL="0" indent="0" algn="ctr">
              <a:buNone/>
            </a:pPr>
            <a:r>
              <a:rPr lang="en-US" sz="1200" b="0" i="0" u="none" strike="noStrike" baseline="0" dirty="0">
                <a:latin typeface="Arial" panose="020B0604020202020204" pitchFamily="34" charset="0"/>
                <a:cs typeface="Arial" panose="020B0604020202020204" pitchFamily="34" charset="0"/>
              </a:rPr>
              <a:t>the Corps, the military service and my country regardless of the situation in which I find</a:t>
            </a:r>
          </a:p>
          <a:p>
            <a:pPr marL="0" indent="0" algn="ctr">
              <a:buNone/>
            </a:pPr>
            <a:r>
              <a:rPr lang="en-US" sz="1200" b="0" i="0" u="none" strike="noStrike" baseline="0" dirty="0">
                <a:latin typeface="Arial" panose="020B0604020202020204" pitchFamily="34" charset="0"/>
                <a:cs typeface="Arial" panose="020B0604020202020204" pitchFamily="34" charset="0"/>
              </a:rPr>
              <a:t>myself. I will not use my grade or position to attain pleasure, profit, or personal safety.</a:t>
            </a:r>
          </a:p>
          <a:p>
            <a:pPr marL="0" indent="0" algn="ctr">
              <a:buNone/>
            </a:pPr>
            <a:endParaRPr lang="en-US" sz="1200" b="0" i="0" u="none" strike="noStrike" baseline="0" dirty="0">
              <a:latin typeface="Arial" panose="020B0604020202020204" pitchFamily="34" charset="0"/>
              <a:cs typeface="Arial" panose="020B0604020202020204" pitchFamily="34" charset="0"/>
            </a:endParaRPr>
          </a:p>
          <a:p>
            <a:pPr marL="0" indent="0" algn="ctr">
              <a:buNone/>
            </a:pPr>
            <a:r>
              <a:rPr lang="en-US" sz="1200" b="1" i="0" u="none" strike="noStrike" baseline="0" dirty="0">
                <a:latin typeface="Arial" panose="020B0604020202020204" pitchFamily="34" charset="0"/>
                <a:cs typeface="Arial" panose="020B0604020202020204" pitchFamily="34" charset="0"/>
              </a:rPr>
              <a:t>C</a:t>
            </a:r>
            <a:r>
              <a:rPr lang="en-US" sz="1200" b="0" i="0" u="none" strike="noStrike" baseline="0" dirty="0">
                <a:latin typeface="Arial" panose="020B0604020202020204" pitchFamily="34" charset="0"/>
                <a:cs typeface="Arial" panose="020B0604020202020204" pitchFamily="34" charset="0"/>
              </a:rPr>
              <a:t>ompetence is my watchword. My two basic responsibilities will always be uppermost in my mind</a:t>
            </a:r>
          </a:p>
          <a:p>
            <a:pPr marL="0" indent="0" algn="ctr">
              <a:buNone/>
            </a:pPr>
            <a:r>
              <a:rPr lang="en-US" sz="1200" b="0" i="0" u="none" strike="noStrike" baseline="0" dirty="0">
                <a:latin typeface="Arial" panose="020B0604020202020204" pitchFamily="34" charset="0"/>
                <a:cs typeface="Arial" panose="020B0604020202020204" pitchFamily="34" charset="0"/>
              </a:rPr>
              <a:t>—accomplishment of my mission and the welfare of my Soldiers. I will strive to</a:t>
            </a:r>
          </a:p>
          <a:p>
            <a:pPr marL="0" indent="0" algn="ctr">
              <a:buNone/>
            </a:pPr>
            <a:r>
              <a:rPr lang="en-US" sz="1200" b="0" i="0" u="none" strike="noStrike" baseline="0" dirty="0">
                <a:latin typeface="Arial" panose="020B0604020202020204" pitchFamily="34" charset="0"/>
                <a:cs typeface="Arial" panose="020B0604020202020204" pitchFamily="34" charset="0"/>
              </a:rPr>
              <a:t>remain technically and tactically proficient. I am aware of my role as a noncommissioned officer.</a:t>
            </a:r>
          </a:p>
          <a:p>
            <a:pPr marL="0" indent="0" algn="ctr">
              <a:buNone/>
            </a:pPr>
            <a:r>
              <a:rPr lang="en-US" sz="1200" b="0" i="0" u="none" strike="noStrike" baseline="0" dirty="0">
                <a:latin typeface="Arial" panose="020B0604020202020204" pitchFamily="34" charset="0"/>
                <a:cs typeface="Arial" panose="020B0604020202020204" pitchFamily="34" charset="0"/>
              </a:rPr>
              <a:t>I will fulfill my responsibilities inherent in that role. All Soldiers are entitled to outstanding leadership; </a:t>
            </a:r>
          </a:p>
          <a:p>
            <a:pPr marL="0" indent="0" algn="ctr">
              <a:buNone/>
            </a:pPr>
            <a:r>
              <a:rPr lang="en-US" sz="1200" b="0" i="0" u="none" strike="noStrike" baseline="0" dirty="0">
                <a:latin typeface="Arial" panose="020B0604020202020204" pitchFamily="34" charset="0"/>
                <a:cs typeface="Arial" panose="020B0604020202020204" pitchFamily="34" charset="0"/>
              </a:rPr>
              <a:t>I will provide that leadership. I know my Soldiers and I will always place their needs above my own. </a:t>
            </a:r>
          </a:p>
          <a:p>
            <a:pPr marL="0" indent="0" algn="ctr">
              <a:buNone/>
            </a:pPr>
            <a:r>
              <a:rPr lang="en-US" sz="1200" b="0" i="0" u="none" strike="noStrike" baseline="0" dirty="0">
                <a:latin typeface="Arial" panose="020B0604020202020204" pitchFamily="34" charset="0"/>
                <a:cs typeface="Arial" panose="020B0604020202020204" pitchFamily="34" charset="0"/>
              </a:rPr>
              <a:t>I will communicate consistently with my Soldiers and never leave them uninformed. I will be fair and impartial when</a:t>
            </a:r>
          </a:p>
          <a:p>
            <a:pPr marL="0" indent="0" algn="ctr">
              <a:buNone/>
            </a:pPr>
            <a:r>
              <a:rPr lang="en-US" sz="1200" b="0" i="0" u="none" strike="noStrike" baseline="0" dirty="0">
                <a:latin typeface="Arial" panose="020B0604020202020204" pitchFamily="34" charset="0"/>
                <a:cs typeface="Arial" panose="020B0604020202020204" pitchFamily="34" charset="0"/>
              </a:rPr>
              <a:t>recommending both rewards and punishment.</a:t>
            </a:r>
          </a:p>
          <a:p>
            <a:pPr marL="0" indent="0" algn="ctr">
              <a:buNone/>
            </a:pPr>
            <a:endParaRPr lang="en-US" sz="1200" b="0" i="0" u="none" strike="noStrike" baseline="0" dirty="0">
              <a:latin typeface="Arial" panose="020B0604020202020204" pitchFamily="34" charset="0"/>
              <a:cs typeface="Arial" panose="020B0604020202020204" pitchFamily="34" charset="0"/>
            </a:endParaRPr>
          </a:p>
          <a:p>
            <a:pPr marL="0" indent="0" algn="ctr">
              <a:buNone/>
            </a:pPr>
            <a:r>
              <a:rPr lang="en-US" sz="1200" b="1" i="0" u="none" strike="noStrike" baseline="0" dirty="0">
                <a:latin typeface="Arial" panose="020B0604020202020204" pitchFamily="34" charset="0"/>
                <a:cs typeface="Arial" panose="020B0604020202020204" pitchFamily="34" charset="0"/>
              </a:rPr>
              <a:t>O</a:t>
            </a:r>
            <a:r>
              <a:rPr lang="en-US" sz="1200" b="0" i="0" u="none" strike="noStrike" baseline="0" dirty="0">
                <a:latin typeface="Arial" panose="020B0604020202020204" pitchFamily="34" charset="0"/>
                <a:cs typeface="Arial" panose="020B0604020202020204" pitchFamily="34" charset="0"/>
              </a:rPr>
              <a:t>fficers of my unit will have maximum time to accomplish their duties; they will not have</a:t>
            </a:r>
          </a:p>
          <a:p>
            <a:pPr marL="0" indent="0" algn="ctr">
              <a:buNone/>
            </a:pPr>
            <a:r>
              <a:rPr lang="en-US" sz="1200" b="0" i="0" u="none" strike="noStrike" baseline="0" dirty="0">
                <a:latin typeface="Arial" panose="020B0604020202020204" pitchFamily="34" charset="0"/>
                <a:cs typeface="Arial" panose="020B0604020202020204" pitchFamily="34" charset="0"/>
              </a:rPr>
              <a:t>to accomplish mine. I will earn their respect and confidence as well as that of my Soldiers. </a:t>
            </a:r>
          </a:p>
          <a:p>
            <a:pPr marL="0" indent="0" algn="ctr">
              <a:buNone/>
            </a:pPr>
            <a:r>
              <a:rPr lang="en-US" sz="1200" b="0" i="0" u="none" strike="noStrike" baseline="0" dirty="0">
                <a:latin typeface="Arial" panose="020B0604020202020204" pitchFamily="34" charset="0"/>
                <a:cs typeface="Arial" panose="020B0604020202020204" pitchFamily="34" charset="0"/>
              </a:rPr>
              <a:t>I will be loyal to those with whom I serve; seniors, peers, and subordinates</a:t>
            </a:r>
          </a:p>
          <a:p>
            <a:pPr marL="0" indent="0" algn="ctr">
              <a:buNone/>
            </a:pPr>
            <a:r>
              <a:rPr lang="en-US" sz="1200" b="0" i="0" u="none" strike="noStrike" baseline="0" dirty="0">
                <a:latin typeface="Arial" panose="020B0604020202020204" pitchFamily="34" charset="0"/>
                <a:cs typeface="Arial" panose="020B0604020202020204" pitchFamily="34" charset="0"/>
              </a:rPr>
              <a:t>alike. I will exercise initiative by taking appropriate action in the absence of orders. I will</a:t>
            </a:r>
          </a:p>
          <a:p>
            <a:pPr marL="0" indent="0" algn="ctr">
              <a:buNone/>
            </a:pPr>
            <a:r>
              <a:rPr lang="en-US" sz="1200" b="0" i="0" u="none" strike="noStrike" baseline="0" dirty="0">
                <a:latin typeface="Arial" panose="020B0604020202020204" pitchFamily="34" charset="0"/>
                <a:cs typeface="Arial" panose="020B0604020202020204" pitchFamily="34" charset="0"/>
              </a:rPr>
              <a:t>not compromise my integrity, nor my moral courage. </a:t>
            </a:r>
          </a:p>
          <a:p>
            <a:pPr marL="0" indent="0" algn="ctr">
              <a:buNone/>
            </a:pPr>
            <a:r>
              <a:rPr lang="en-US" sz="1200" b="0" i="0" u="none" strike="noStrike" baseline="0" dirty="0">
                <a:latin typeface="Arial" panose="020B0604020202020204" pitchFamily="34" charset="0"/>
                <a:cs typeface="Arial" panose="020B0604020202020204" pitchFamily="34" charset="0"/>
              </a:rPr>
              <a:t>I will not forget, nor will I allow my comrades to forget that we are professionals, noncommissioned officers, leaders!</a:t>
            </a:r>
            <a:endParaRPr lang="en-US" sz="120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6D1F5944-F481-42D2-A9B4-4C05432E102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6/7/2024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16DA5C9-0568-45E8-B8E7-18605C9A7782}"/>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7</a:t>
            </a:fld>
            <a:endParaRPr lang="en-US">
              <a:solidFill>
                <a:prstClr val="black">
                  <a:tint val="75000"/>
                </a:prstClr>
              </a:solidFill>
            </a:endParaRPr>
          </a:p>
        </p:txBody>
      </p:sp>
    </p:spTree>
    <p:extLst>
      <p:ext uri="{BB962C8B-B14F-4D97-AF65-F5344CB8AC3E}">
        <p14:creationId xmlns:p14="http://schemas.microsoft.com/office/powerpoint/2010/main" val="1001801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BDF5E-C938-437B-84B1-8FC2C6A0FC6E}"/>
              </a:ext>
            </a:extLst>
          </p:cNvPr>
          <p:cNvSpPr>
            <a:spLocks noGrp="1"/>
          </p:cNvSpPr>
          <p:nvPr>
            <p:ph type="title"/>
          </p:nvPr>
        </p:nvSpPr>
        <p:spPr>
          <a:xfrm>
            <a:off x="502920" y="1012936"/>
            <a:ext cx="9052560" cy="1295400"/>
          </a:xfrm>
        </p:spPr>
        <p:txBody>
          <a:bodyPr/>
          <a:lstStyle/>
          <a:p>
            <a:r>
              <a:rPr lang="en-US" dirty="0">
                <a:latin typeface="Arial" panose="020B0604020202020204" pitchFamily="34" charset="0"/>
                <a:cs typeface="Arial" panose="020B0604020202020204" pitchFamily="34" charset="0"/>
              </a:rPr>
              <a:t>General Knowledge</a:t>
            </a:r>
          </a:p>
        </p:txBody>
      </p:sp>
      <p:sp>
        <p:nvSpPr>
          <p:cNvPr id="3" name="Content Placeholder 2">
            <a:extLst>
              <a:ext uri="{FF2B5EF4-FFF2-40B4-BE49-F238E27FC236}">
                <a16:creationId xmlns:a16="http://schemas.microsoft.com/office/drawing/2014/main" id="{A1120B99-C567-473F-9342-7533DB406444}"/>
              </a:ext>
            </a:extLst>
          </p:cNvPr>
          <p:cNvSpPr>
            <a:spLocks noGrp="1"/>
          </p:cNvSpPr>
          <p:nvPr>
            <p:ph idx="1"/>
          </p:nvPr>
        </p:nvSpPr>
        <p:spPr>
          <a:xfrm>
            <a:off x="453301" y="2133600"/>
            <a:ext cx="9052560" cy="4963885"/>
          </a:xfrm>
        </p:spPr>
        <p:txBody>
          <a:bodyPr>
            <a:noAutofit/>
          </a:bodyPr>
          <a:lstStyle/>
          <a:p>
            <a:pPr marL="0" indent="0" algn="ctr">
              <a:buNone/>
            </a:pPr>
            <a:r>
              <a:rPr lang="en-US" sz="1200" b="1" i="0" u="none" strike="noStrike" baseline="0" dirty="0">
                <a:latin typeface="Arial" panose="020B0604020202020204" pitchFamily="34" charset="0"/>
                <a:cs typeface="Arial" panose="020B0604020202020204" pitchFamily="34" charset="0"/>
              </a:rPr>
              <a:t>THE ARMY SONG ("THE ARMY GOES ROLLING ALONG")</a:t>
            </a:r>
          </a:p>
          <a:p>
            <a:pPr marL="0" indent="0" algn="ctr">
              <a:buNone/>
            </a:pPr>
            <a:r>
              <a:rPr lang="en-US" sz="1200" b="0" i="0" u="none" strike="noStrike" baseline="0" dirty="0">
                <a:latin typeface="Arial" panose="020B0604020202020204" pitchFamily="34" charset="0"/>
                <a:cs typeface="Arial" panose="020B0604020202020204" pitchFamily="34" charset="0"/>
              </a:rPr>
              <a:t>March along, sing our song, with the Army of the free.</a:t>
            </a:r>
          </a:p>
          <a:p>
            <a:pPr marL="0" indent="0" algn="ctr">
              <a:buNone/>
            </a:pPr>
            <a:r>
              <a:rPr lang="en-US" sz="1200" b="0" i="0" u="none" strike="noStrike" baseline="0" dirty="0">
                <a:latin typeface="Arial" panose="020B0604020202020204" pitchFamily="34" charset="0"/>
                <a:cs typeface="Arial" panose="020B0604020202020204" pitchFamily="34" charset="0"/>
              </a:rPr>
              <a:t>Count the brave, count the true, who have fought to victory.</a:t>
            </a:r>
          </a:p>
          <a:p>
            <a:pPr marL="0" indent="0" algn="ctr">
              <a:buNone/>
            </a:pPr>
            <a:r>
              <a:rPr lang="en-US" sz="1200" b="0" i="0" u="none" strike="noStrike" baseline="0" dirty="0">
                <a:latin typeface="Arial" panose="020B0604020202020204" pitchFamily="34" charset="0"/>
                <a:cs typeface="Arial" panose="020B0604020202020204" pitchFamily="34" charset="0"/>
              </a:rPr>
              <a:t>We’re the Army and proud of our name! We’re the Army and proudly proclaim:</a:t>
            </a:r>
          </a:p>
          <a:p>
            <a:pPr marL="0" indent="0" algn="ctr">
              <a:buNone/>
            </a:pPr>
            <a:r>
              <a:rPr lang="en-US" sz="1200" b="0" i="0" u="none" strike="noStrike" baseline="0" dirty="0">
                <a:latin typeface="Arial" panose="020B0604020202020204" pitchFamily="34" charset="0"/>
                <a:cs typeface="Arial" panose="020B0604020202020204" pitchFamily="34" charset="0"/>
              </a:rPr>
              <a:t>First to fight for the right, And to build the Nation’s might,</a:t>
            </a:r>
          </a:p>
          <a:p>
            <a:pPr marL="0" indent="0" algn="ctr">
              <a:buNone/>
            </a:pPr>
            <a:r>
              <a:rPr lang="en-US" sz="1200" b="0" i="0" u="none" strike="noStrike" baseline="0" dirty="0">
                <a:latin typeface="Arial" panose="020B0604020202020204" pitchFamily="34" charset="0"/>
                <a:cs typeface="Arial" panose="020B0604020202020204" pitchFamily="34" charset="0"/>
              </a:rPr>
              <a:t>And the Army goes rolling along.</a:t>
            </a:r>
          </a:p>
          <a:p>
            <a:pPr marL="0" indent="0" algn="ctr">
              <a:buNone/>
            </a:pPr>
            <a:r>
              <a:rPr lang="en-US" sz="1200" b="0" i="0" u="none" strike="noStrike" baseline="0" dirty="0">
                <a:latin typeface="Arial" panose="020B0604020202020204" pitchFamily="34" charset="0"/>
                <a:cs typeface="Arial" panose="020B0604020202020204" pitchFamily="34" charset="0"/>
              </a:rPr>
              <a:t>Proud of all we have done, Fighting till the battle’s won,</a:t>
            </a:r>
          </a:p>
          <a:p>
            <a:pPr marL="0" indent="0" algn="ctr">
              <a:buNone/>
            </a:pPr>
            <a:r>
              <a:rPr lang="en-US" sz="1200" b="0" i="0" u="none" strike="noStrike" baseline="0" dirty="0">
                <a:latin typeface="Arial" panose="020B0604020202020204" pitchFamily="34" charset="0"/>
                <a:cs typeface="Arial" panose="020B0604020202020204" pitchFamily="34" charset="0"/>
              </a:rPr>
              <a:t>And the Army goes rolling along.</a:t>
            </a:r>
          </a:p>
          <a:p>
            <a:pPr marL="0" indent="0" algn="ctr">
              <a:buNone/>
            </a:pPr>
            <a:r>
              <a:rPr lang="en-US" sz="1200" b="0" i="0" u="none" strike="noStrike" baseline="0" dirty="0">
                <a:latin typeface="Arial" panose="020B0604020202020204" pitchFamily="34" charset="0"/>
                <a:cs typeface="Arial" panose="020B0604020202020204" pitchFamily="34" charset="0"/>
              </a:rPr>
              <a:t>Then it’s hi! hi! hey! The Army’s on its way.</a:t>
            </a:r>
          </a:p>
          <a:p>
            <a:pPr marL="0" indent="0" algn="ctr">
              <a:buNone/>
            </a:pPr>
            <a:r>
              <a:rPr lang="en-US" sz="1200" b="0" i="0" u="none" strike="noStrike" baseline="0" dirty="0">
                <a:latin typeface="Arial" panose="020B0604020202020204" pitchFamily="34" charset="0"/>
                <a:cs typeface="Arial" panose="020B0604020202020204" pitchFamily="34" charset="0"/>
              </a:rPr>
              <a:t>Count off the cadence loud and strong;</a:t>
            </a:r>
          </a:p>
          <a:p>
            <a:pPr marL="0" indent="0" algn="ctr">
              <a:buNone/>
            </a:pPr>
            <a:r>
              <a:rPr lang="en-US" sz="1200" b="0" i="0" u="none" strike="noStrike" baseline="0" dirty="0">
                <a:latin typeface="Arial" panose="020B0604020202020204" pitchFamily="34" charset="0"/>
                <a:cs typeface="Arial" panose="020B0604020202020204" pitchFamily="34" charset="0"/>
              </a:rPr>
              <a:t>For </a:t>
            </a:r>
            <a:r>
              <a:rPr lang="en-US" sz="1200" b="0" i="0" u="none" strike="noStrike" baseline="0" dirty="0" err="1">
                <a:latin typeface="Arial" panose="020B0604020202020204" pitchFamily="34" charset="0"/>
                <a:cs typeface="Arial" panose="020B0604020202020204" pitchFamily="34" charset="0"/>
              </a:rPr>
              <a:t>where’er</a:t>
            </a:r>
            <a:r>
              <a:rPr lang="en-US" sz="1200" b="0" i="0" u="none" strike="noStrike" baseline="0" dirty="0">
                <a:latin typeface="Arial" panose="020B0604020202020204" pitchFamily="34" charset="0"/>
                <a:cs typeface="Arial" panose="020B0604020202020204" pitchFamily="34" charset="0"/>
              </a:rPr>
              <a:t> we go, you will always know</a:t>
            </a:r>
          </a:p>
          <a:p>
            <a:pPr marL="0" indent="0" algn="ctr">
              <a:buNone/>
            </a:pPr>
            <a:r>
              <a:rPr lang="en-US" sz="1200" b="0" i="0" u="none" strike="noStrike" baseline="0" dirty="0">
                <a:latin typeface="Arial" panose="020B0604020202020204" pitchFamily="34" charset="0"/>
                <a:cs typeface="Arial" panose="020B0604020202020204" pitchFamily="34" charset="0"/>
              </a:rPr>
              <a:t>That the Army goes rolling along.</a:t>
            </a:r>
          </a:p>
          <a:p>
            <a:pPr marL="0" indent="0" algn="ctr">
              <a:buNone/>
            </a:pPr>
            <a:r>
              <a:rPr lang="en-US" sz="1200" b="0" i="1" u="none" strike="noStrike" baseline="0" dirty="0">
                <a:latin typeface="Arial" panose="020B0604020202020204" pitchFamily="34" charset="0"/>
                <a:cs typeface="Arial" panose="020B0604020202020204" pitchFamily="34" charset="0"/>
              </a:rPr>
              <a:t>Valley Forge, Custer’s ranks, San Juan Hill and Patton’s tanks,</a:t>
            </a:r>
          </a:p>
          <a:p>
            <a:pPr marL="0" indent="0" algn="ctr">
              <a:buNone/>
            </a:pPr>
            <a:r>
              <a:rPr lang="en-US" sz="1200" b="0" i="1" u="none" strike="noStrike" baseline="0" dirty="0">
                <a:latin typeface="Arial" panose="020B0604020202020204" pitchFamily="34" charset="0"/>
                <a:cs typeface="Arial" panose="020B0604020202020204" pitchFamily="34" charset="0"/>
              </a:rPr>
              <a:t>And the Army went rolling along.</a:t>
            </a:r>
          </a:p>
          <a:p>
            <a:pPr marL="0" indent="0" algn="ctr">
              <a:buNone/>
            </a:pPr>
            <a:r>
              <a:rPr lang="en-US" sz="1200" b="0" i="1" u="none" strike="noStrike" baseline="0" dirty="0">
                <a:latin typeface="Arial" panose="020B0604020202020204" pitchFamily="34" charset="0"/>
                <a:cs typeface="Arial" panose="020B0604020202020204" pitchFamily="34" charset="0"/>
              </a:rPr>
              <a:t>Minute men, from the start, always fighting from the heart,</a:t>
            </a:r>
          </a:p>
          <a:p>
            <a:pPr marL="0" indent="0" algn="ctr">
              <a:buNone/>
            </a:pPr>
            <a:r>
              <a:rPr lang="en-US" sz="1200" b="0" i="1" u="none" strike="noStrike" baseline="0" dirty="0">
                <a:latin typeface="Arial" panose="020B0604020202020204" pitchFamily="34" charset="0"/>
                <a:cs typeface="Arial" panose="020B0604020202020204" pitchFamily="34" charset="0"/>
              </a:rPr>
              <a:t>And the Army keeps rolling along.</a:t>
            </a:r>
          </a:p>
          <a:p>
            <a:pPr marL="0" indent="0" algn="ctr">
              <a:buNone/>
            </a:pPr>
            <a:r>
              <a:rPr lang="en-US" sz="1200" b="0" i="1" u="none" strike="noStrike" baseline="0" dirty="0">
                <a:latin typeface="Arial" panose="020B0604020202020204" pitchFamily="34" charset="0"/>
                <a:cs typeface="Arial" panose="020B0604020202020204" pitchFamily="34" charset="0"/>
              </a:rPr>
              <a:t>Men in rags, men who froze, still that Army met its foes,</a:t>
            </a:r>
          </a:p>
          <a:p>
            <a:pPr marL="0" indent="0" algn="ctr">
              <a:buNone/>
            </a:pPr>
            <a:r>
              <a:rPr lang="en-US" sz="1200" b="0" i="1" u="none" strike="noStrike" baseline="0" dirty="0">
                <a:latin typeface="Arial" panose="020B0604020202020204" pitchFamily="34" charset="0"/>
                <a:cs typeface="Arial" panose="020B0604020202020204" pitchFamily="34" charset="0"/>
              </a:rPr>
              <a:t>And the Army went rolling along.</a:t>
            </a:r>
          </a:p>
          <a:p>
            <a:pPr marL="0" indent="0" algn="ctr">
              <a:buNone/>
            </a:pPr>
            <a:r>
              <a:rPr lang="en-US" sz="1200" b="0" i="1" u="none" strike="noStrike" baseline="0" dirty="0">
                <a:latin typeface="Arial" panose="020B0604020202020204" pitchFamily="34" charset="0"/>
                <a:cs typeface="Arial" panose="020B0604020202020204" pitchFamily="34" charset="0"/>
              </a:rPr>
              <a:t>Faith in God, then we’re right, and we’ll fight with all our might,</a:t>
            </a:r>
          </a:p>
          <a:p>
            <a:pPr marL="0" indent="0" algn="ctr">
              <a:buNone/>
            </a:pPr>
            <a:r>
              <a:rPr lang="en-US" sz="1200" b="0" i="1" u="none" strike="noStrike" baseline="0" dirty="0">
                <a:latin typeface="Arial" panose="020B0604020202020204" pitchFamily="34" charset="0"/>
                <a:cs typeface="Arial" panose="020B0604020202020204" pitchFamily="34" charset="0"/>
              </a:rPr>
              <a:t>As the Army keeps rolling along.</a:t>
            </a:r>
            <a:endParaRPr lang="en-US" sz="1200" i="1"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6D1F5944-F481-42D2-A9B4-4C05432E102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6/7/2024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16DA5C9-0568-45E8-B8E7-18605C9A7782}"/>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8</a:t>
            </a:fld>
            <a:endParaRPr lang="en-US">
              <a:solidFill>
                <a:prstClr val="black">
                  <a:tint val="75000"/>
                </a:prstClr>
              </a:solidFill>
            </a:endParaRPr>
          </a:p>
        </p:txBody>
      </p:sp>
    </p:spTree>
    <p:extLst>
      <p:ext uri="{BB962C8B-B14F-4D97-AF65-F5344CB8AC3E}">
        <p14:creationId xmlns:p14="http://schemas.microsoft.com/office/powerpoint/2010/main" val="3200374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BDF5E-C938-437B-84B1-8FC2C6A0FC6E}"/>
              </a:ext>
            </a:extLst>
          </p:cNvPr>
          <p:cNvSpPr>
            <a:spLocks noGrp="1"/>
          </p:cNvSpPr>
          <p:nvPr>
            <p:ph type="title"/>
          </p:nvPr>
        </p:nvSpPr>
        <p:spPr>
          <a:xfrm>
            <a:off x="502920" y="1012936"/>
            <a:ext cx="9052560" cy="1295400"/>
          </a:xfrm>
        </p:spPr>
        <p:txBody>
          <a:bodyPr/>
          <a:lstStyle/>
          <a:p>
            <a:r>
              <a:rPr lang="en-US" sz="1800" i="0" u="none" strike="noStrike" baseline="0" dirty="0">
                <a:latin typeface="Arial-BoldMT"/>
              </a:rPr>
              <a:t>HOW TO PREPARE FOR THE BOARD</a:t>
            </a:r>
            <a:endParaRPr lang="en-US"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A1120B99-C567-473F-9342-7533DB406444}"/>
              </a:ext>
            </a:extLst>
          </p:cNvPr>
          <p:cNvSpPr>
            <a:spLocks noGrp="1"/>
          </p:cNvSpPr>
          <p:nvPr>
            <p:ph idx="1"/>
          </p:nvPr>
        </p:nvSpPr>
        <p:spPr>
          <a:xfrm>
            <a:off x="453301" y="2133600"/>
            <a:ext cx="9052560" cy="4963885"/>
          </a:xfrm>
        </p:spPr>
        <p:txBody>
          <a:bodyPr>
            <a:noAutofit/>
          </a:bodyPr>
          <a:lstStyle/>
          <a:p>
            <a:pPr marL="0" indent="0" algn="ctr">
              <a:buNone/>
            </a:pPr>
            <a:r>
              <a:rPr lang="en-US" sz="1200" b="1" i="0" u="none" strike="noStrike" baseline="0" dirty="0">
                <a:latin typeface="Arial" panose="020B0604020202020204" pitchFamily="34" charset="0"/>
                <a:cs typeface="Arial" panose="020B0604020202020204" pitchFamily="34" charset="0"/>
              </a:rPr>
              <a:t>PRIOR TO</a:t>
            </a:r>
          </a:p>
          <a:p>
            <a:pPr marL="0" indent="0" algn="l">
              <a:buNone/>
            </a:pPr>
            <a:r>
              <a:rPr lang="en-US" sz="1200" b="0" i="0" u="none" strike="noStrike" baseline="0" dirty="0">
                <a:latin typeface="Arial" panose="020B0604020202020204" pitchFamily="34" charset="0"/>
                <a:cs typeface="Arial" panose="020B0604020202020204" pitchFamily="34" charset="0"/>
              </a:rPr>
              <a:t>Prior to your board appearance, update your Service Record Brief and prepare your Board Packet for submission. Ensure you clean and prepare your uniform paying attention to detail to confirm all awards and decorations on your uniform are on your record brief. While several knot options are permissible, the sharpest knot is the full Windsor. Edge dressing will separate yourself from your peers and make sure you have a fresh haircut. Check your “gig line” and have your identification card and dog tags on. If you are a Leader, bring your Leaders Book and counseling packets for those in your charge. Mock boards are your key to success as it will enable a live rehearsal for you to be critiqued by your supervisors to correct any deficiencies and prepare you for a successful board</a:t>
            </a:r>
          </a:p>
          <a:p>
            <a:pPr marL="0" indent="0" algn="l">
              <a:buNone/>
            </a:pPr>
            <a:r>
              <a:rPr lang="en-US" sz="1200" b="0" i="0" u="none" strike="noStrike" baseline="0" dirty="0">
                <a:latin typeface="Arial" panose="020B0604020202020204" pitchFamily="34" charset="0"/>
                <a:cs typeface="Arial" panose="020B0604020202020204" pitchFamily="34" charset="0"/>
              </a:rPr>
              <a:t>appearance.</a:t>
            </a:r>
          </a:p>
          <a:p>
            <a:pPr marL="0" indent="0" algn="ctr">
              <a:buNone/>
            </a:pPr>
            <a:r>
              <a:rPr lang="en-US" sz="1200" b="1" i="0" u="none" strike="noStrike" baseline="0" dirty="0">
                <a:latin typeface="Arial" panose="020B0604020202020204" pitchFamily="34" charset="0"/>
                <a:cs typeface="Arial" panose="020B0604020202020204" pitchFamily="34" charset="0"/>
              </a:rPr>
              <a:t>THE BOARD APPERANCE</a:t>
            </a:r>
          </a:p>
          <a:p>
            <a:pPr marL="0" indent="0" algn="l">
              <a:buNone/>
            </a:pPr>
            <a:r>
              <a:rPr lang="en-US" sz="1200" b="0" i="0" u="none" strike="noStrike" baseline="0" dirty="0">
                <a:latin typeface="Arial" panose="020B0604020202020204" pitchFamily="34" charset="0"/>
                <a:cs typeface="Arial" panose="020B0604020202020204" pitchFamily="34" charset="0"/>
              </a:rPr>
              <a:t>When instructed, open the door (close the door) and move directly to 2-3 paces in front of the President of the Board. Pause 1 second – render a perfect hand salute and state “SGT Highspeed reporting to the President of the Board” The President of the Board will direct a series of facing movements. When told to do so, move directly to your seat and sit at the modified position of attention. Do not fidget. Do not move eyebrows. Look directly at the individual you are addressing – and when done, return back to center.</a:t>
            </a:r>
          </a:p>
          <a:p>
            <a:pPr marL="0" indent="0" algn="ctr">
              <a:buNone/>
            </a:pPr>
            <a:r>
              <a:rPr lang="en-US" sz="1200" b="1" i="0" u="none" strike="noStrike" baseline="0" dirty="0">
                <a:latin typeface="Arial" panose="020B0604020202020204" pitchFamily="34" charset="0"/>
                <a:cs typeface="Arial" panose="020B0604020202020204" pitchFamily="34" charset="0"/>
              </a:rPr>
              <a:t>Be prepared to recite:</a:t>
            </a:r>
          </a:p>
          <a:p>
            <a:pPr algn="ctr"/>
            <a:r>
              <a:rPr lang="en-US" sz="1200" b="0" i="0" u="none" strike="noStrike" baseline="0" dirty="0">
                <a:latin typeface="Arial" panose="020B0604020202020204" pitchFamily="34" charset="0"/>
                <a:cs typeface="Arial" panose="020B0604020202020204" pitchFamily="34" charset="0"/>
              </a:rPr>
              <a:t>General Orders</a:t>
            </a:r>
          </a:p>
          <a:p>
            <a:pPr algn="ctr"/>
            <a:r>
              <a:rPr lang="en-US" sz="1200" b="0" i="0" u="none" strike="noStrike" baseline="0" dirty="0">
                <a:latin typeface="Arial" panose="020B0604020202020204" pitchFamily="34" charset="0"/>
                <a:cs typeface="Arial" panose="020B0604020202020204" pitchFamily="34" charset="0"/>
              </a:rPr>
              <a:t>Army Values</a:t>
            </a:r>
          </a:p>
          <a:p>
            <a:pPr algn="ctr"/>
            <a:r>
              <a:rPr lang="en-US" sz="1200" b="0" i="0" u="none" strike="noStrike" baseline="0" dirty="0">
                <a:latin typeface="Arial" panose="020B0604020202020204" pitchFamily="34" charset="0"/>
                <a:cs typeface="Arial" panose="020B0604020202020204" pitchFamily="34" charset="0"/>
              </a:rPr>
              <a:t>Soldier’s Creed</a:t>
            </a:r>
          </a:p>
          <a:p>
            <a:pPr algn="ctr"/>
            <a:r>
              <a:rPr lang="en-US" sz="1200" b="0" i="0" u="none" strike="noStrike" baseline="0" dirty="0">
                <a:latin typeface="Arial" panose="020B0604020202020204" pitchFamily="34" charset="0"/>
                <a:cs typeface="Arial" panose="020B0604020202020204" pitchFamily="34" charset="0"/>
              </a:rPr>
              <a:t>Creed of the Noncommissioned Officer</a:t>
            </a:r>
          </a:p>
          <a:p>
            <a:pPr marL="0" indent="0" algn="l">
              <a:buNone/>
            </a:pPr>
            <a:r>
              <a:rPr lang="en-US" sz="1200" b="0" i="0" u="none" strike="noStrike" baseline="0" dirty="0">
                <a:latin typeface="Arial" panose="020B0604020202020204" pitchFamily="34" charset="0"/>
                <a:cs typeface="Arial" panose="020B0604020202020204" pitchFamily="34" charset="0"/>
              </a:rPr>
              <a:t>The President of the Board will state “tell us something about yourself” – this is your cue to state your bio. REHEARSE IT! And include short/long term goals. Talk about family.</a:t>
            </a:r>
            <a:endParaRPr lang="en-US" sz="1200" i="1"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6D1F5944-F481-42D2-A9B4-4C05432E102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6/7/2024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16DA5C9-0568-45E8-B8E7-18605C9A7782}"/>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9</a:t>
            </a:fld>
            <a:endParaRPr lang="en-US">
              <a:solidFill>
                <a:prstClr val="black">
                  <a:tint val="75000"/>
                </a:prstClr>
              </a:solidFill>
            </a:endParaRPr>
          </a:p>
        </p:txBody>
      </p:sp>
    </p:spTree>
    <p:extLst>
      <p:ext uri="{BB962C8B-B14F-4D97-AF65-F5344CB8AC3E}">
        <p14:creationId xmlns:p14="http://schemas.microsoft.com/office/powerpoint/2010/main" val="260825198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7892e18f-08c2-402c-bda9-148bdc7222ea">
      <Terms xmlns="http://schemas.microsoft.com/office/infopath/2007/PartnerControls"/>
    </lcf76f155ced4ddcb4097134ff3c332f>
    <TaxCatchAll xmlns="fe53e7c9-2060-4d73-ba33-fc111bdc2fc9" xsi:nil="true"/>
    <SharedWithUsers xmlns="fe53e7c9-2060-4d73-ba33-fc111bdc2fc9">
      <UserInfo>
        <DisplayName>2ABCT G.E.T.O. Members</DisplayName>
        <AccountId>9</AccountId>
        <AccountType/>
      </UserInfo>
      <UserInfo>
        <DisplayName>Klemm, Stuart E WO1 USARMY ENGINEER SCHL (USA)</DisplayName>
        <AccountId>155</AccountId>
        <AccountType/>
      </UserInfo>
    </SharedWithUsers>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E9415A338E9114A8E74B535617E4A17" ma:contentTypeVersion="16" ma:contentTypeDescription="Create a new document." ma:contentTypeScope="" ma:versionID="be023805992b471494f63184e4dfc241">
  <xsd:schema xmlns:xsd="http://www.w3.org/2001/XMLSchema" xmlns:xs="http://www.w3.org/2001/XMLSchema" xmlns:p="http://schemas.microsoft.com/office/2006/metadata/properties" xmlns:ns1="http://schemas.microsoft.com/sharepoint/v3" xmlns:ns2="7892e18f-08c2-402c-bda9-148bdc7222ea" xmlns:ns3="fe53e7c9-2060-4d73-ba33-fc111bdc2fc9" targetNamespace="http://schemas.microsoft.com/office/2006/metadata/properties" ma:root="true" ma:fieldsID="26198842efea5bc73b38ccb0c6c5e729" ns1:_="" ns2:_="" ns3:_="">
    <xsd:import namespace="http://schemas.microsoft.com/sharepoint/v3"/>
    <xsd:import namespace="7892e18f-08c2-402c-bda9-148bdc7222ea"/>
    <xsd:import namespace="fe53e7c9-2060-4d73-ba33-fc111bdc2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ObjectDetectorVersions"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92e18f-08c2-402c-bda9-148bdc7222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c874fec-6985-468d-9a86-0194f6fd86dc"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hidden="true" ma:internalName="MediaServiceOCR" ma:readOnly="true">
      <xsd:simpleType>
        <xsd:restriction base="dms:Note"/>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e53e7c9-2060-4d73-ba33-fc111bdc2fc9" elementFormDefault="qualified">
    <xsd:import namespace="http://schemas.microsoft.com/office/2006/documentManagement/types"/>
    <xsd:import namespace="http://schemas.microsoft.com/office/infopath/2007/PartnerControls"/>
    <xsd:element name="SharedWithUsers" ma:index="10"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hidden="true" ma:internalName="SharedWithDetails" ma:readOnly="true">
      <xsd:simpleType>
        <xsd:restriction base="dms:Note"/>
      </xsd:simpleType>
    </xsd:element>
    <xsd:element name="TaxCatchAll" ma:index="14" nillable="true" ma:displayName="Taxonomy Catch All Column" ma:hidden="true" ma:list="{2ae72091-e3fe-4967-bfb2-9cd0595fc54a}" ma:internalName="TaxCatchAll" ma:readOnly="false" ma:showField="CatchAllData" ma:web="fe53e7c9-2060-4d73-ba33-fc111bdc2fc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6035697-1069-41C3-B9C1-2F98F1CA7986}">
  <ds:schemaRefs>
    <ds:schemaRef ds:uri="http://purl.org/dc/dcmitype/"/>
    <ds:schemaRef ds:uri="http://schemas.microsoft.com/office/2006/metadata/properties"/>
    <ds:schemaRef ds:uri="http://schemas.openxmlformats.org/package/2006/metadata/core-properties"/>
    <ds:schemaRef ds:uri="http://purl.org/dc/elements/1.1/"/>
    <ds:schemaRef ds:uri="http://schemas.microsoft.com/office/2006/documentManagement/types"/>
    <ds:schemaRef ds:uri="http://schemas.microsoft.com/office/infopath/2007/PartnerControls"/>
    <ds:schemaRef ds:uri="http://purl.org/dc/terms/"/>
    <ds:schemaRef ds:uri="fe53e7c9-2060-4d73-ba33-fc111bdc2fc9"/>
    <ds:schemaRef ds:uri="7892e18f-08c2-402c-bda9-148bdc7222ea"/>
    <ds:schemaRef ds:uri="http://schemas.microsoft.com/sharepoint/v3"/>
    <ds:schemaRef ds:uri="http://www.w3.org/XML/1998/namespace"/>
  </ds:schemaRefs>
</ds:datastoreItem>
</file>

<file path=customXml/itemProps2.xml><?xml version="1.0" encoding="utf-8"?>
<ds:datastoreItem xmlns:ds="http://schemas.openxmlformats.org/officeDocument/2006/customXml" ds:itemID="{F9702B86-C4FD-4675-86C8-A7392F6ED5A2}">
  <ds:schemaRefs>
    <ds:schemaRef ds:uri="http://schemas.microsoft.com/sharepoint/v3/contenttype/forms"/>
  </ds:schemaRefs>
</ds:datastoreItem>
</file>

<file path=customXml/itemProps3.xml><?xml version="1.0" encoding="utf-8"?>
<ds:datastoreItem xmlns:ds="http://schemas.openxmlformats.org/officeDocument/2006/customXml" ds:itemID="{080ED965-D580-4AD9-A557-955F147952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892e18f-08c2-402c-bda9-148bdc7222ea"/>
    <ds:schemaRef ds:uri="fe53e7c9-2060-4d73-ba33-fc111bdc2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ae6d70f-954b-4811-92b6-0530d6f84c43}" enabled="0" method="" siteId="{fae6d70f-954b-4811-92b6-0530d6f84c43}" removed="1"/>
</clbl:labelList>
</file>

<file path=docProps/app.xml><?xml version="1.0" encoding="utf-8"?>
<Properties xmlns="http://schemas.openxmlformats.org/officeDocument/2006/extended-properties" xmlns:vt="http://schemas.openxmlformats.org/officeDocument/2006/docPropsVTypes">
  <Template/>
  <TotalTime>287</TotalTime>
  <Words>1998</Words>
  <Application>Microsoft Office PowerPoint</Application>
  <PresentationFormat>Custom</PresentationFormat>
  <Paragraphs>198</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 Arial</vt:lpstr>
      <vt:lpstr>Arial</vt:lpstr>
      <vt:lpstr>Arial-BoldMT</vt:lpstr>
      <vt:lpstr>Calibri</vt:lpstr>
      <vt:lpstr>1_Office Theme</vt:lpstr>
      <vt:lpstr>I Corps &amp; JBLM History</vt:lpstr>
      <vt:lpstr>AGENDA</vt:lpstr>
      <vt:lpstr>History</vt:lpstr>
      <vt:lpstr>PowerPoint Presentation</vt:lpstr>
      <vt:lpstr>General Knowledge</vt:lpstr>
      <vt:lpstr>General Knowledge</vt:lpstr>
      <vt:lpstr>General Knowledge</vt:lpstr>
      <vt:lpstr>General Knowledge</vt:lpstr>
      <vt:lpstr>HOW TO PREPARE FOR THE BOARD</vt:lpstr>
      <vt:lpstr>HOW TO PREPARE FOR THE BOARD</vt:lpstr>
      <vt:lpstr>ESSENTIAL KNOWLEDGE THAT WILL ENHANCE YOUR ABILITY TO DEMONSTRATE YOUR POTENTIAL</vt:lpstr>
      <vt:lpstr>ESSENTIAL KNOWLEDGE THAT WILL ENHANCE YOUR ABILITY TO DEMONSTRATE YOUR POTENTIAL</vt:lpstr>
      <vt:lpstr>Summary</vt:lpstr>
      <vt:lpstr>Questions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charles.b.bonetti2.mil@army.mil</dc:creator>
  <cp:lastModifiedBy>Bonetti, Charles B SFC USARMY I CORPS (USA)</cp:lastModifiedBy>
  <cp:revision>20</cp:revision>
  <dcterms:created xsi:type="dcterms:W3CDTF">2022-01-27T21:33:28Z</dcterms:created>
  <dcterms:modified xsi:type="dcterms:W3CDTF">2024-06-07T20:29:49Z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0x0101008E9415A338E9114A8E74B535617E4A17</vt:lpwstr>
  </property>
  <property fmtid="{D5CDD505-2E9C-101B-9397-08002B2CF9AE}" pid="3" name="MediaServiceImageTags">
    <vt:lpwstr/>
  </property>
</Properties>
</file>