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handoutMasterIdLst>
    <p:handoutMasterId r:id="rId12"/>
  </p:handoutMasterIdLst>
  <p:sldIdLst>
    <p:sldId id="256" r:id="rId5"/>
    <p:sldId id="257" r:id="rId6"/>
    <p:sldId id="277" r:id="rId7"/>
    <p:sldId id="265" r:id="rId8"/>
    <p:sldId id="270" r:id="rId9"/>
    <p:sldId id="267" r:id="rId10"/>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y Horne" initials="BH" lastIdx="1" clrIdx="0">
    <p:extLst>
      <p:ext uri="{19B8F6BF-5375-455C-9EA6-DF929625EA0E}">
        <p15:presenceInfo xmlns:p15="http://schemas.microsoft.com/office/powerpoint/2012/main" userId="Bobby Hor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E7C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91" autoAdjust="0"/>
  </p:normalViewPr>
  <p:slideViewPr>
    <p:cSldViewPr snapToGrid="0">
      <p:cViewPr varScale="1">
        <p:scale>
          <a:sx n="90" d="100"/>
          <a:sy n="90" d="100"/>
        </p:scale>
        <p:origin x="1128" y="90"/>
      </p:cViewPr>
      <p:guideLst/>
    </p:cSldViewPr>
  </p:slideViewPr>
  <p:notesTextViewPr>
    <p:cViewPr>
      <p:scale>
        <a:sx n="1" d="1"/>
        <a:sy n="1" d="1"/>
      </p:scale>
      <p:origin x="0" y="0"/>
    </p:cViewPr>
  </p:notesTextViewPr>
  <p:notesViewPr>
    <p:cSldViewPr snapToGrid="0">
      <p:cViewPr>
        <p:scale>
          <a:sx n="1" d="2"/>
          <a:sy n="1" d="2"/>
        </p:scale>
        <p:origin x="9192" y="21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netti, Charles B SFC USARMY I CORPS (USA)" userId="61d5ad9b-d1fe-4a15-908a-495dffad2b5b" providerId="ADAL" clId="{3454A1D5-1527-4095-A138-F25EE6846408}"/>
    <pc:docChg chg="custSel modSld">
      <pc:chgData name="Bonetti, Charles B SFC USARMY I CORPS (USA)" userId="61d5ad9b-d1fe-4a15-908a-495dffad2b5b" providerId="ADAL" clId="{3454A1D5-1527-4095-A138-F25EE6846408}" dt="2024-06-11T20:18:29.746" v="232"/>
      <pc:docMkLst>
        <pc:docMk/>
      </pc:docMkLst>
      <pc:sldChg chg="modSp mod">
        <pc:chgData name="Bonetti, Charles B SFC USARMY I CORPS (USA)" userId="61d5ad9b-d1fe-4a15-908a-495dffad2b5b" providerId="ADAL" clId="{3454A1D5-1527-4095-A138-F25EE6846408}" dt="2024-06-11T20:10:46.725" v="9" actId="20577"/>
        <pc:sldMkLst>
          <pc:docMk/>
          <pc:sldMk cId="565698787" sldId="256"/>
        </pc:sldMkLst>
        <pc:spChg chg="mod">
          <ac:chgData name="Bonetti, Charles B SFC USARMY I CORPS (USA)" userId="61d5ad9b-d1fe-4a15-908a-495dffad2b5b" providerId="ADAL" clId="{3454A1D5-1527-4095-A138-F25EE6846408}" dt="2024-06-11T20:10:46.725" v="9" actId="20577"/>
          <ac:spMkLst>
            <pc:docMk/>
            <pc:sldMk cId="565698787" sldId="256"/>
            <ac:spMk id="2" creationId="{00000000-0000-0000-0000-000000000000}"/>
          </ac:spMkLst>
        </pc:spChg>
      </pc:sldChg>
      <pc:sldChg chg="modSp mod">
        <pc:chgData name="Bonetti, Charles B SFC USARMY I CORPS (USA)" userId="61d5ad9b-d1fe-4a15-908a-495dffad2b5b" providerId="ADAL" clId="{3454A1D5-1527-4095-A138-F25EE6846408}" dt="2024-06-11T20:11:52.679" v="158" actId="20577"/>
        <pc:sldMkLst>
          <pc:docMk/>
          <pc:sldMk cId="133157019" sldId="257"/>
        </pc:sldMkLst>
        <pc:spChg chg="mod">
          <ac:chgData name="Bonetti, Charles B SFC USARMY I CORPS (USA)" userId="61d5ad9b-d1fe-4a15-908a-495dffad2b5b" providerId="ADAL" clId="{3454A1D5-1527-4095-A138-F25EE6846408}" dt="2024-06-11T20:11:52.679" v="158" actId="20577"/>
          <ac:spMkLst>
            <pc:docMk/>
            <pc:sldMk cId="133157019" sldId="257"/>
            <ac:spMk id="3" creationId="{64F464E7-13CA-43BD-B0A9-74F5A27AD160}"/>
          </ac:spMkLst>
        </pc:spChg>
      </pc:sldChg>
      <pc:sldChg chg="modSp mod">
        <pc:chgData name="Bonetti, Charles B SFC USARMY I CORPS (USA)" userId="61d5ad9b-d1fe-4a15-908a-495dffad2b5b" providerId="ADAL" clId="{3454A1D5-1527-4095-A138-F25EE6846408}" dt="2024-06-11T20:18:29.746" v="232"/>
        <pc:sldMkLst>
          <pc:docMk/>
          <pc:sldMk cId="3606340420" sldId="265"/>
        </pc:sldMkLst>
        <pc:spChg chg="mod">
          <ac:chgData name="Bonetti, Charles B SFC USARMY I CORPS (USA)" userId="61d5ad9b-d1fe-4a15-908a-495dffad2b5b" providerId="ADAL" clId="{3454A1D5-1527-4095-A138-F25EE6846408}" dt="2024-06-11T20:18:29.746" v="232"/>
          <ac:spMkLst>
            <pc:docMk/>
            <pc:sldMk cId="3606340420" sldId="265"/>
            <ac:spMk id="3" creationId="{FA600119-973E-418E-AA87-DB2FA2189AC5}"/>
          </ac:spMkLst>
        </pc:spChg>
      </pc:sldChg>
      <pc:sldChg chg="modSp mod">
        <pc:chgData name="Bonetti, Charles B SFC USARMY I CORPS (USA)" userId="61d5ad9b-d1fe-4a15-908a-495dffad2b5b" providerId="ADAL" clId="{3454A1D5-1527-4095-A138-F25EE6846408}" dt="2024-06-11T20:11:57.486" v="159"/>
        <pc:sldMkLst>
          <pc:docMk/>
          <pc:sldMk cId="2852659891" sldId="270"/>
        </pc:sldMkLst>
        <pc:spChg chg="mod">
          <ac:chgData name="Bonetti, Charles B SFC USARMY I CORPS (USA)" userId="61d5ad9b-d1fe-4a15-908a-495dffad2b5b" providerId="ADAL" clId="{3454A1D5-1527-4095-A138-F25EE6846408}" dt="2024-06-11T20:11:57.486" v="159"/>
          <ac:spMkLst>
            <pc:docMk/>
            <pc:sldMk cId="2852659891" sldId="270"/>
            <ac:spMk id="9" creationId="{862CEEC2-1270-53FA-9410-6120B3567B68}"/>
          </ac:spMkLst>
        </pc:spChg>
      </pc:sldChg>
      <pc:sldChg chg="modSp mod modNotesTx">
        <pc:chgData name="Bonetti, Charles B SFC USARMY I CORPS (USA)" userId="61d5ad9b-d1fe-4a15-908a-495dffad2b5b" providerId="ADAL" clId="{3454A1D5-1527-4095-A138-F25EE6846408}" dt="2024-06-11T20:18:05.414" v="231" actId="14"/>
        <pc:sldMkLst>
          <pc:docMk/>
          <pc:sldMk cId="1341467077" sldId="277"/>
        </pc:sldMkLst>
        <pc:spChg chg="mod">
          <ac:chgData name="Bonetti, Charles B SFC USARMY I CORPS (USA)" userId="61d5ad9b-d1fe-4a15-908a-495dffad2b5b" providerId="ADAL" clId="{3454A1D5-1527-4095-A138-F25EE6846408}" dt="2024-06-11T20:13:01.277" v="178"/>
          <ac:spMkLst>
            <pc:docMk/>
            <pc:sldMk cId="1341467077" sldId="277"/>
            <ac:spMk id="9" creationId="{864B8DE9-1EC8-CB4D-F00C-98FA38BFC573}"/>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CA4E2CC-738C-E1BA-7987-8089AC5138D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5BFE1ED-6C59-0EF2-53A8-F238E194A78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639F29-E502-42B8-8F77-C0DA70489E4A}" type="datetimeFigureOut">
              <a:rPr lang="en-US" smtClean="0"/>
              <a:t>6/11/2024</a:t>
            </a:fld>
            <a:endParaRPr lang="en-US"/>
          </a:p>
        </p:txBody>
      </p:sp>
      <p:sp>
        <p:nvSpPr>
          <p:cNvPr id="4" name="Footer Placeholder 3">
            <a:extLst>
              <a:ext uri="{FF2B5EF4-FFF2-40B4-BE49-F238E27FC236}">
                <a16:creationId xmlns:a16="http://schemas.microsoft.com/office/drawing/2014/main" id="{B46C673D-661A-C054-DA98-95E22695AE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3132FB-3A8A-488A-F60B-889AC8DA8D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C316F5-61C2-4545-A38C-0AAA531E8504}" type="slidenum">
              <a:rPr lang="en-US" smtClean="0"/>
              <a:t>‹#›</a:t>
            </a:fld>
            <a:endParaRPr lang="en-US"/>
          </a:p>
        </p:txBody>
      </p:sp>
    </p:spTree>
    <p:extLst>
      <p:ext uri="{BB962C8B-B14F-4D97-AF65-F5344CB8AC3E}">
        <p14:creationId xmlns:p14="http://schemas.microsoft.com/office/powerpoint/2010/main" val="3444489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0BE69-A41E-4A3F-9E19-DF93A53F34D8}" type="datetimeFigureOut">
              <a:rPr lang="en-US" smtClean="0"/>
              <a:t>6/11/2024</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FFC145-CA71-4A13-B3B9-327E98BFF66E}" type="slidenum">
              <a:rPr lang="en-US" smtClean="0"/>
              <a:t>‹#›</a:t>
            </a:fld>
            <a:endParaRPr lang="en-US"/>
          </a:p>
        </p:txBody>
      </p:sp>
    </p:spTree>
    <p:extLst>
      <p:ext uri="{BB962C8B-B14F-4D97-AF65-F5344CB8AC3E}">
        <p14:creationId xmlns:p14="http://schemas.microsoft.com/office/powerpoint/2010/main" val="2311291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gn="l">
              <a:buAutoNum type="arabicPeriod"/>
            </a:pPr>
            <a:r>
              <a:rPr lang="en-US" sz="1800" b="0" i="0" u="none" strike="noStrike" baseline="0" dirty="0">
                <a:latin typeface="ArialMT"/>
              </a:rPr>
              <a:t>Create a climate that minimizes sexual assault incidents, which impact Army personnel, Army civilians, and family members, and, if an incident should occur, ensure that victims and subjects are treated according to Army policy</a:t>
            </a:r>
          </a:p>
          <a:p>
            <a:pPr marL="800100" lvl="1" indent="-342900" algn="l">
              <a:buAutoNum type="arabicPeriod"/>
            </a:pPr>
            <a:r>
              <a:rPr lang="en-US" sz="1800" b="0" i="0" u="none" strike="noStrike" baseline="0" dirty="0">
                <a:latin typeface="ArialMT"/>
              </a:rPr>
              <a:t>Create a climate that encourages victims to report incidents of sexual assault without fear</a:t>
            </a:r>
          </a:p>
          <a:p>
            <a:pPr marL="800100" lvl="1" indent="-342900" algn="l">
              <a:buAutoNum type="arabicPeriod"/>
            </a:pPr>
            <a:r>
              <a:rPr lang="en-US" sz="1800" b="0" i="0" u="none" strike="noStrike" baseline="0" dirty="0">
                <a:latin typeface="ArialMT"/>
              </a:rPr>
              <a:t>Establish sexual assault prevention training and awareness programs to educate Soldiers</a:t>
            </a:r>
          </a:p>
          <a:p>
            <a:pPr marL="800100" lvl="1" indent="-342900" algn="l">
              <a:buAutoNum type="arabicPeriod"/>
            </a:pPr>
            <a:r>
              <a:rPr lang="en-US" sz="1800" b="0" i="0" u="none" strike="noStrike" baseline="0" dirty="0">
                <a:latin typeface="ArialMT"/>
              </a:rPr>
              <a:t>Ensure sensitive and comprehensive treatment to restore victims' health and well-being</a:t>
            </a:r>
          </a:p>
          <a:p>
            <a:pPr marL="800100" lvl="1" indent="-342900" algn="l">
              <a:buAutoNum type="arabicPeriod"/>
            </a:pPr>
            <a:r>
              <a:rPr lang="en-US" sz="1800" b="0" i="0" u="none" strike="noStrike" baseline="0" dirty="0">
                <a:latin typeface="ArialMT"/>
              </a:rPr>
              <a:t>Ensure leaders understand their roles and responsibilities regarding response to sexual assault victims, thoroughly investigate allegations of sexual </a:t>
            </a:r>
            <a:r>
              <a:rPr lang="en-US" sz="1800" b="0" i="0" u="none" strike="noStrike" baseline="0" dirty="0" err="1">
                <a:latin typeface="ArialMT"/>
              </a:rPr>
              <a:t>ssault</a:t>
            </a:r>
            <a:r>
              <a:rPr lang="en-US" sz="1800" b="0" i="0" u="none" strike="noStrike" baseline="0" dirty="0">
                <a:latin typeface="ArialMT"/>
              </a:rPr>
              <a:t>, and take appropriate administrative and disciplinary action</a:t>
            </a:r>
          </a:p>
          <a:p>
            <a:pPr marL="342900" lvl="0" indent="-342900" algn="l">
              <a:buAutoNum type="arabicPeriod"/>
            </a:pPr>
            <a:r>
              <a:rPr lang="en-US" sz="1800" b="0" i="0" u="none" strike="noStrike" baseline="0" dirty="0">
                <a:latin typeface="ArialMT"/>
              </a:rPr>
              <a:t>I. A.M. STRONG</a:t>
            </a:r>
          </a:p>
          <a:p>
            <a:pPr marL="342900" lvl="0" indent="-342900" algn="l">
              <a:buAutoNum type="arabicPeriod"/>
            </a:pPr>
            <a:r>
              <a:rPr lang="en-US" sz="1800" b="0" i="0" u="none" strike="noStrike" baseline="0" dirty="0">
                <a:latin typeface="ArialMT"/>
              </a:rPr>
              <a:t>Verbal, Non-Verbal, Physical Contact</a:t>
            </a:r>
          </a:p>
          <a:p>
            <a:pPr marL="800100" lvl="1" indent="-342900" algn="l">
              <a:buAutoNum type="arabicPeriod"/>
            </a:pPr>
            <a:r>
              <a:rPr lang="en-US" sz="1800" b="0" i="0" u="none" strike="noStrike" baseline="0" dirty="0">
                <a:latin typeface="ArialMT"/>
              </a:rPr>
              <a:t>Telling sexual jokes </a:t>
            </a:r>
          </a:p>
          <a:p>
            <a:pPr marL="800100" lvl="1" indent="-342900" algn="l">
              <a:buAutoNum type="arabicPeriod"/>
            </a:pPr>
            <a:r>
              <a:rPr lang="en-US" sz="1800" b="0" i="0" u="none" strike="noStrike" baseline="0" dirty="0">
                <a:latin typeface="ArialMT"/>
              </a:rPr>
              <a:t>Using sexually explicit profanity </a:t>
            </a:r>
          </a:p>
          <a:p>
            <a:pPr marL="800100" lvl="1" indent="-342900" algn="l">
              <a:buAutoNum type="arabicPeriod"/>
            </a:pPr>
            <a:r>
              <a:rPr lang="en-US" sz="1800" b="0" i="0" u="none" strike="noStrike" baseline="0" dirty="0">
                <a:latin typeface="ArialMT"/>
              </a:rPr>
              <a:t>Threats </a:t>
            </a:r>
          </a:p>
          <a:p>
            <a:pPr marL="800100" lvl="1" indent="-342900" algn="l">
              <a:buAutoNum type="arabicPeriod"/>
            </a:pPr>
            <a:r>
              <a:rPr lang="en-US" sz="1800" b="0" i="0" u="none" strike="noStrike" baseline="0" dirty="0">
                <a:latin typeface="ArialMT"/>
              </a:rPr>
              <a:t>Sexually oriented cadences </a:t>
            </a:r>
          </a:p>
          <a:p>
            <a:pPr marL="800100" lvl="1" indent="-342900" algn="l">
              <a:buAutoNum type="arabicPeriod"/>
            </a:pPr>
            <a:r>
              <a:rPr lang="en-US" sz="1800" b="0" i="0" u="none" strike="noStrike" baseline="0" dirty="0">
                <a:latin typeface="ArialMT"/>
              </a:rPr>
              <a:t>Sexual comments </a:t>
            </a:r>
          </a:p>
          <a:p>
            <a:pPr marL="800100" lvl="1" indent="-342900" algn="l">
              <a:buAutoNum type="arabicPeriod"/>
            </a:pPr>
            <a:r>
              <a:rPr lang="en-US" sz="1800" b="0" i="0" u="none" strike="noStrike" baseline="0" dirty="0">
                <a:latin typeface="ArialMT"/>
              </a:rPr>
              <a:t>Whistling in a sexually suggestive manner </a:t>
            </a:r>
          </a:p>
          <a:p>
            <a:pPr marL="800100" lvl="1" indent="-342900" algn="l">
              <a:buAutoNum type="arabicPeriod"/>
            </a:pPr>
            <a:r>
              <a:rPr lang="en-US" sz="1800" b="0" i="0" u="none" strike="noStrike" baseline="0" dirty="0">
                <a:latin typeface="ArialMT"/>
              </a:rPr>
              <a:t>Describing certain attributes of one’s physical appearance in a sexual manner </a:t>
            </a:r>
          </a:p>
          <a:p>
            <a:pPr marL="800100" lvl="1" indent="-342900" algn="l">
              <a:buAutoNum type="arabicPeriod"/>
            </a:pPr>
            <a:r>
              <a:rPr lang="en-US" sz="1800" b="0" i="0" u="none" strike="noStrike" baseline="0" dirty="0">
                <a:latin typeface="ArialMT"/>
              </a:rPr>
              <a:t>Using terms of endearment such as "honey", “babe", “sweetheart", “dear", “stud", or “hunk“</a:t>
            </a:r>
          </a:p>
          <a:p>
            <a:pPr marL="342900" lvl="0" indent="-342900" algn="l">
              <a:buAutoNum type="arabicPeriod"/>
            </a:pPr>
            <a:r>
              <a:rPr lang="en-US" sz="1800" b="0" i="0" u="none" strike="noStrike" baseline="0" dirty="0">
                <a:latin typeface="ArialMT"/>
              </a:rPr>
              <a:t>Staring at someone </a:t>
            </a:r>
          </a:p>
          <a:p>
            <a:pPr marL="800100" lvl="1" indent="-342900" algn="l">
              <a:buAutoNum type="arabicPeriod"/>
            </a:pPr>
            <a:r>
              <a:rPr lang="en-US" sz="1800" b="0" i="0" u="none" strike="noStrike" baseline="0" dirty="0">
                <a:latin typeface="ArialMT"/>
              </a:rPr>
              <a:t>Blowing kisses </a:t>
            </a:r>
          </a:p>
          <a:p>
            <a:pPr marL="800100" lvl="1" indent="-342900" algn="l">
              <a:buAutoNum type="arabicPeriod"/>
            </a:pPr>
            <a:r>
              <a:rPr lang="en-US" sz="1800" b="0" i="0" u="none" strike="noStrike" baseline="0" dirty="0">
                <a:latin typeface="ArialMT"/>
              </a:rPr>
              <a:t>Winking </a:t>
            </a:r>
          </a:p>
          <a:p>
            <a:pPr marL="800100" lvl="1" indent="-342900" algn="l">
              <a:buAutoNum type="arabicPeriod"/>
            </a:pPr>
            <a:r>
              <a:rPr lang="en-US" sz="1800" b="0" i="0" u="none" strike="noStrike" baseline="0" dirty="0">
                <a:latin typeface="ArialMT"/>
              </a:rPr>
              <a:t>Licking one’s lips in a suggestive manner </a:t>
            </a:r>
          </a:p>
          <a:p>
            <a:pPr marL="800100" lvl="1" indent="-342900" algn="l">
              <a:buAutoNum type="arabicPeriod"/>
            </a:pPr>
            <a:r>
              <a:rPr lang="en-US" sz="1800" b="0" i="0" u="none" strike="noStrike" baseline="0" dirty="0">
                <a:latin typeface="ArialMT"/>
              </a:rPr>
              <a:t>Displaying sexually oriented pictures or cartoons </a:t>
            </a:r>
          </a:p>
          <a:p>
            <a:pPr marL="800100" lvl="1" indent="-342900" algn="l">
              <a:buAutoNum type="arabicPeriod"/>
            </a:pPr>
            <a:r>
              <a:rPr lang="en-US" sz="1800" b="0" i="0" u="none" strike="noStrike" baseline="0" dirty="0">
                <a:latin typeface="ArialMT"/>
              </a:rPr>
              <a:t>Sexually oriented screen savers</a:t>
            </a:r>
          </a:p>
          <a:p>
            <a:pPr marL="800100" lvl="1" indent="-342900" algn="l">
              <a:buAutoNum type="arabicPeriod"/>
            </a:pPr>
            <a:r>
              <a:rPr lang="en-US" sz="1800" b="0" i="0" u="none" strike="noStrike" baseline="0" dirty="0">
                <a:latin typeface="ArialMT"/>
              </a:rPr>
              <a:t>Sending sexually oriented notes, letters, faxes, or email</a:t>
            </a:r>
          </a:p>
          <a:p>
            <a:pPr marL="342900" lvl="0" indent="-342900" algn="l">
              <a:buAutoNum type="arabicPeriod"/>
            </a:pPr>
            <a:r>
              <a:rPr lang="en-US" sz="1800" b="0" i="0" u="none" strike="noStrike" baseline="0" dirty="0">
                <a:latin typeface="ArialMT"/>
              </a:rPr>
              <a:t>Soldiers or civilians are subjected to offensive, unwanted and unsolicited comments, or behaviors of a sexual nature</a:t>
            </a:r>
          </a:p>
          <a:p>
            <a:pPr marL="342900" lvl="0" indent="-342900" algn="l">
              <a:buAutoNum type="arabicPeriod"/>
            </a:pPr>
            <a:r>
              <a:rPr lang="en-US" sz="1800" b="0" i="0" u="none" strike="noStrike" baseline="0" dirty="0">
                <a:latin typeface="ArialMT"/>
              </a:rPr>
              <a:t>Direct approach</a:t>
            </a:r>
          </a:p>
          <a:p>
            <a:pPr marL="800100" lvl="1" indent="-342900" algn="l">
              <a:buAutoNum type="arabicPeriod"/>
            </a:pPr>
            <a:r>
              <a:rPr lang="en-US" sz="1800" b="0" i="0" u="none" strike="noStrike" baseline="0" dirty="0">
                <a:latin typeface="ArialMT"/>
              </a:rPr>
              <a:t>Indirect approach</a:t>
            </a:r>
          </a:p>
          <a:p>
            <a:pPr marL="800100" lvl="1" indent="-342900" algn="l">
              <a:buAutoNum type="arabicPeriod"/>
            </a:pPr>
            <a:r>
              <a:rPr lang="en-US" sz="1800" b="0" i="0" u="none" strike="noStrike" baseline="0" dirty="0">
                <a:latin typeface="ArialMT"/>
              </a:rPr>
              <a:t>Third party</a:t>
            </a:r>
          </a:p>
          <a:p>
            <a:pPr marL="800100" lvl="1" indent="-342900" algn="l">
              <a:buAutoNum type="arabicPeriod"/>
            </a:pPr>
            <a:r>
              <a:rPr lang="en-US" sz="1800" b="0" i="0" u="none" strike="noStrike" baseline="0" dirty="0">
                <a:latin typeface="ArialMT"/>
              </a:rPr>
              <a:t>Chain of command</a:t>
            </a:r>
          </a:p>
          <a:p>
            <a:pPr marL="800100" lvl="1" indent="-342900" algn="l">
              <a:buAutoNum type="arabicPeriod"/>
            </a:pPr>
            <a:r>
              <a:rPr lang="en-US" sz="1800" b="0" i="0" u="none" strike="noStrike" baseline="0" dirty="0">
                <a:latin typeface="ArialMT"/>
              </a:rPr>
              <a:t>Filing a formal complaint</a:t>
            </a:r>
          </a:p>
          <a:p>
            <a:pPr marL="342900" lvl="0" indent="-342900" algn="l">
              <a:buAutoNum type="arabicPeriod"/>
            </a:pPr>
            <a:endParaRPr lang="en-US" sz="1800" b="0" i="0" u="none" strike="noStrike" baseline="0" dirty="0">
              <a:latin typeface="ArialMT"/>
            </a:endParaRPr>
          </a:p>
          <a:p>
            <a:pPr marL="342900" lvl="0" indent="-342900" algn="l">
              <a:buAutoNum type="arabicPeriod"/>
            </a:pPr>
            <a:endParaRPr lang="en-US" sz="1800" b="0" i="0" u="none" strike="noStrike" baseline="0" dirty="0">
              <a:latin typeface="ArialMT"/>
            </a:endParaRPr>
          </a:p>
        </p:txBody>
      </p:sp>
      <p:sp>
        <p:nvSpPr>
          <p:cNvPr id="4" name="Slide Number Placeholder 3"/>
          <p:cNvSpPr>
            <a:spLocks noGrp="1"/>
          </p:cNvSpPr>
          <p:nvPr>
            <p:ph type="sldNum" sz="quarter" idx="5"/>
          </p:nvPr>
        </p:nvSpPr>
        <p:spPr/>
        <p:txBody>
          <a:bodyPr/>
          <a:lstStyle/>
          <a:p>
            <a:fld id="{ABFFC145-CA71-4A13-B3B9-327E98BFF66E}" type="slidenum">
              <a:rPr lang="en-US" smtClean="0"/>
              <a:t>3</a:t>
            </a:fld>
            <a:endParaRPr lang="en-US"/>
          </a:p>
        </p:txBody>
      </p:sp>
    </p:spTree>
    <p:extLst>
      <p:ext uri="{BB962C8B-B14F-4D97-AF65-F5344CB8AC3E}">
        <p14:creationId xmlns:p14="http://schemas.microsoft.com/office/powerpoint/2010/main" val="69554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FFC145-CA71-4A13-B3B9-327E98BFF66E}" type="slidenum">
              <a:rPr lang="en-US" smtClean="0"/>
              <a:t>5</a:t>
            </a:fld>
            <a:endParaRPr lang="en-US"/>
          </a:p>
        </p:txBody>
      </p:sp>
    </p:spTree>
    <p:extLst>
      <p:ext uri="{BB962C8B-B14F-4D97-AF65-F5344CB8AC3E}">
        <p14:creationId xmlns:p14="http://schemas.microsoft.com/office/powerpoint/2010/main" val="3523404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7"/>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282885" indent="0" algn="ctr">
              <a:buNone/>
              <a:defRPr>
                <a:solidFill>
                  <a:schemeClr val="tx1">
                    <a:tint val="75000"/>
                  </a:schemeClr>
                </a:solidFill>
              </a:defRPr>
            </a:lvl2pPr>
            <a:lvl3pPr marL="565771" indent="0" algn="ctr">
              <a:buNone/>
              <a:defRPr>
                <a:solidFill>
                  <a:schemeClr val="tx1">
                    <a:tint val="75000"/>
                  </a:schemeClr>
                </a:solidFill>
              </a:defRPr>
            </a:lvl3pPr>
            <a:lvl4pPr marL="848656" indent="0" algn="ctr">
              <a:buNone/>
              <a:defRPr>
                <a:solidFill>
                  <a:schemeClr val="tx1">
                    <a:tint val="75000"/>
                  </a:schemeClr>
                </a:solidFill>
              </a:defRPr>
            </a:lvl4pPr>
            <a:lvl5pPr marL="1131542" indent="0" algn="ctr">
              <a:buNone/>
              <a:defRPr>
                <a:solidFill>
                  <a:schemeClr val="tx1">
                    <a:tint val="75000"/>
                  </a:schemeClr>
                </a:solidFill>
              </a:defRPr>
            </a:lvl5pPr>
            <a:lvl6pPr marL="1414427" indent="0" algn="ctr">
              <a:buNone/>
              <a:defRPr>
                <a:solidFill>
                  <a:schemeClr val="tx1">
                    <a:tint val="75000"/>
                  </a:schemeClr>
                </a:solidFill>
              </a:defRPr>
            </a:lvl6pPr>
            <a:lvl7pPr marL="1697313" indent="0" algn="ctr">
              <a:buNone/>
              <a:defRPr>
                <a:solidFill>
                  <a:schemeClr val="tx1">
                    <a:tint val="75000"/>
                  </a:schemeClr>
                </a:solidFill>
              </a:defRPr>
            </a:lvl7pPr>
            <a:lvl8pPr marL="1980198" indent="0" algn="ctr">
              <a:buNone/>
              <a:defRPr>
                <a:solidFill>
                  <a:schemeClr val="tx1">
                    <a:tint val="75000"/>
                  </a:schemeClr>
                </a:solidFill>
              </a:defRPr>
            </a:lvl8pPr>
            <a:lvl9pPr marL="2263083" indent="0" algn="ctr">
              <a:buNone/>
              <a:defRPr>
                <a:solidFill>
                  <a:schemeClr val="tx1">
                    <a:tint val="75000"/>
                  </a:schemeClr>
                </a:solidFill>
              </a:defRPr>
            </a:lvl9pPr>
          </a:lstStyle>
          <a:p>
            <a:r>
              <a:rPr lang="en-US"/>
              <a:t>Click to edit Master subtitle style</a:t>
            </a:r>
          </a:p>
        </p:txBody>
      </p:sp>
      <p:sp>
        <p:nvSpPr>
          <p:cNvPr id="7"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6D6059E-9656-43AA-A013-8BC46FB43FB8}" type="datetime1">
              <a:rPr lang="en-US" smtClean="0">
                <a:solidFill>
                  <a:prstClr val="black">
                    <a:tint val="75000"/>
                  </a:prstClr>
                </a:solidFill>
              </a:rPr>
              <a:t>6/11/2024</a:t>
            </a:fld>
            <a:endParaRPr lang="en-US">
              <a:solidFill>
                <a:prstClr val="black">
                  <a:tint val="75000"/>
                </a:prstClr>
              </a:solidFill>
            </a:endParaRPr>
          </a:p>
        </p:txBody>
      </p:sp>
      <p:sp>
        <p:nvSpPr>
          <p:cNvPr id="9"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4774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5" name="Footer Placeholder 4"/>
          <p:cNvSpPr>
            <a:spLocks noGrp="1"/>
          </p:cNvSpPr>
          <p:nvPr>
            <p:ph type="ftr" sz="quarter" idx="3"/>
          </p:nvPr>
        </p:nvSpPr>
        <p:spPr>
          <a:xfrm>
            <a:off x="3436620" y="7203869"/>
            <a:ext cx="3185160" cy="413808"/>
          </a:xfrm>
          <a:prstGeom prst="rect">
            <a:avLst/>
          </a:prstGeom>
        </p:spPr>
        <p:txBody>
          <a:bodyPr vert="horz" lIns="91440" tIns="45720" rIns="91440" bIns="45720" rtlCol="0" anchor="ctr"/>
          <a:lstStyle>
            <a:lvl1pPr algn="ctr">
              <a:defRPr sz="743">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336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BFAA9DCA-46AB-4446-9C8F-BBB74386135A}" type="datetime1">
              <a:rPr lang="en-US" smtClean="0">
                <a:solidFill>
                  <a:prstClr val="black">
                    <a:tint val="75000"/>
                  </a:prstClr>
                </a:solidFill>
              </a:rPr>
              <a:t>6/11/2024</a:t>
            </a:fld>
            <a:endParaRPr lang="en-US">
              <a:solidFill>
                <a:prstClr val="black">
                  <a:tint val="75000"/>
                </a:prstClr>
              </a:solidFill>
            </a:endParaRPr>
          </a:p>
        </p:txBody>
      </p:sp>
      <p:sp>
        <p:nvSpPr>
          <p:cNvPr id="4"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71652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7BAC894-96DB-1360-2E44-5D3FF0877DDC}"/>
              </a:ext>
            </a:extLst>
          </p:cNvPr>
          <p:cNvSpPr/>
          <p:nvPr userDrawn="1"/>
        </p:nvSpPr>
        <p:spPr>
          <a:xfrm>
            <a:off x="0" y="0"/>
            <a:ext cx="10058400" cy="1134737"/>
          </a:xfrm>
          <a:prstGeom prst="rect">
            <a:avLst/>
          </a:prstGeom>
          <a:blipFill dpi="0" rotWithShape="1">
            <a:blip r:embed="rId5">
              <a:alphaModFix amt="6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02920" y="777240"/>
            <a:ext cx="9052560" cy="1295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02920" y="1813565"/>
            <a:ext cx="9052560" cy="51294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2D6290E-CE9E-4212-9F1C-E95B13939DE0}"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pic>
        <p:nvPicPr>
          <p:cNvPr id="8" name="Picture 2" descr="C:\Users\philip.secrist\AppData\Local\Microsoft\Windows\Temporary Internet Files\Content.Outlook\3HIVUT20\547px-US-ArmyCorpsOfEngineers-RegimentalCrest_svg_1.png"/>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9128216" y="263515"/>
            <a:ext cx="742897" cy="838172"/>
          </a:xfrm>
          <a:prstGeom prst="rect">
            <a:avLst/>
          </a:prstGeom>
          <a:ln>
            <a:noFill/>
          </a:ln>
          <a:effectLst>
            <a:outerShdw blurRad="50800" dist="38100" dir="2700000" algn="tl" rotWithShape="0">
              <a:prstClr val="black">
                <a:alpha val="70000"/>
              </a:prstClr>
            </a:outerShdw>
          </a:effectLst>
        </p:spPr>
      </p:pic>
      <p:pic>
        <p:nvPicPr>
          <p:cNvPr id="12" name="Picture 11" descr="Icon&#10;&#10;Description automatically generated">
            <a:extLst>
              <a:ext uri="{FF2B5EF4-FFF2-40B4-BE49-F238E27FC236}">
                <a16:creationId xmlns:a16="http://schemas.microsoft.com/office/drawing/2014/main" id="{93476B6A-95EB-EA54-08DC-0EE224C573CB}"/>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8719" y="263515"/>
            <a:ext cx="868402" cy="866665"/>
          </a:xfrm>
          <a:prstGeom prst="rect">
            <a:avLst/>
          </a:prstGeom>
        </p:spPr>
      </p:pic>
    </p:spTree>
    <p:extLst>
      <p:ext uri="{BB962C8B-B14F-4D97-AF65-F5344CB8AC3E}">
        <p14:creationId xmlns:p14="http://schemas.microsoft.com/office/powerpoint/2010/main" val="3079265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ctr" defTabSz="565771" rtl="0" eaLnBrk="1" latinLnBrk="0" hangingPunct="1">
        <a:spcBef>
          <a:spcPct val="0"/>
        </a:spcBef>
        <a:buNone/>
        <a:defRPr sz="2723" kern="1200">
          <a:solidFill>
            <a:schemeClr val="tx1"/>
          </a:solidFill>
          <a:latin typeface="+mj-lt"/>
          <a:ea typeface="+mj-ea"/>
          <a:cs typeface="+mj-cs"/>
        </a:defRPr>
      </a:lvl1pPr>
    </p:titleStyle>
    <p:bodyStyle>
      <a:lvl1pPr marL="212164" indent="-212164" algn="l" defTabSz="565771" rtl="0" eaLnBrk="1" latinLnBrk="0" hangingPunct="1">
        <a:spcBef>
          <a:spcPct val="20000"/>
        </a:spcBef>
        <a:buFont typeface="Arial" pitchFamily="34" charset="0"/>
        <a:buChar char="•"/>
        <a:defRPr sz="1980" kern="1200">
          <a:solidFill>
            <a:schemeClr val="tx1"/>
          </a:solidFill>
          <a:latin typeface="+mn-lt"/>
          <a:ea typeface="+mn-ea"/>
          <a:cs typeface="+mn-cs"/>
        </a:defRPr>
      </a:lvl1pPr>
      <a:lvl2pPr marL="459689" indent="-176804" algn="l" defTabSz="565771" rtl="0" eaLnBrk="1" latinLnBrk="0" hangingPunct="1">
        <a:spcBef>
          <a:spcPct val="20000"/>
        </a:spcBef>
        <a:buFont typeface="Arial" pitchFamily="34" charset="0"/>
        <a:buChar char="–"/>
        <a:defRPr sz="1733" kern="1200">
          <a:solidFill>
            <a:schemeClr val="tx1"/>
          </a:solidFill>
          <a:latin typeface="+mn-lt"/>
          <a:ea typeface="+mn-ea"/>
          <a:cs typeface="+mn-cs"/>
        </a:defRPr>
      </a:lvl2pPr>
      <a:lvl3pPr marL="707214" indent="-141443" algn="l" defTabSz="565771" rtl="0" eaLnBrk="1" latinLnBrk="0" hangingPunct="1">
        <a:spcBef>
          <a:spcPct val="20000"/>
        </a:spcBef>
        <a:buFont typeface="Arial" pitchFamily="34" charset="0"/>
        <a:buChar char="•"/>
        <a:defRPr sz="1485" kern="1200">
          <a:solidFill>
            <a:schemeClr val="tx1"/>
          </a:solidFill>
          <a:latin typeface="+mn-lt"/>
          <a:ea typeface="+mn-ea"/>
          <a:cs typeface="+mn-cs"/>
        </a:defRPr>
      </a:lvl3pPr>
      <a:lvl4pPr marL="990100"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4pPr>
      <a:lvl5pPr marL="1272985"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5pPr>
      <a:lvl6pPr marL="155587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6pPr>
      <a:lvl7pPr marL="1838756"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7pPr>
      <a:lvl8pPr marL="212164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8pPr>
      <a:lvl9pPr marL="2404527"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9pPr>
    </p:bodyStyle>
    <p:otherStyle>
      <a:defPPr>
        <a:defRPr lang="en-US"/>
      </a:defPPr>
      <a:lvl1pPr marL="0" algn="l" defTabSz="565771" rtl="0" eaLnBrk="1" latinLnBrk="0" hangingPunct="1">
        <a:defRPr sz="1115" kern="1200">
          <a:solidFill>
            <a:schemeClr val="tx1"/>
          </a:solidFill>
          <a:latin typeface="+mn-lt"/>
          <a:ea typeface="+mn-ea"/>
          <a:cs typeface="+mn-cs"/>
        </a:defRPr>
      </a:lvl1pPr>
      <a:lvl2pPr marL="282885" algn="l" defTabSz="565771" rtl="0" eaLnBrk="1" latinLnBrk="0" hangingPunct="1">
        <a:defRPr sz="1115" kern="1200">
          <a:solidFill>
            <a:schemeClr val="tx1"/>
          </a:solidFill>
          <a:latin typeface="+mn-lt"/>
          <a:ea typeface="+mn-ea"/>
          <a:cs typeface="+mn-cs"/>
        </a:defRPr>
      </a:lvl2pPr>
      <a:lvl3pPr marL="565771" algn="l" defTabSz="565771" rtl="0" eaLnBrk="1" latinLnBrk="0" hangingPunct="1">
        <a:defRPr sz="1115" kern="1200">
          <a:solidFill>
            <a:schemeClr val="tx1"/>
          </a:solidFill>
          <a:latin typeface="+mn-lt"/>
          <a:ea typeface="+mn-ea"/>
          <a:cs typeface="+mn-cs"/>
        </a:defRPr>
      </a:lvl3pPr>
      <a:lvl4pPr marL="848656" algn="l" defTabSz="565771" rtl="0" eaLnBrk="1" latinLnBrk="0" hangingPunct="1">
        <a:defRPr sz="1115" kern="1200">
          <a:solidFill>
            <a:schemeClr val="tx1"/>
          </a:solidFill>
          <a:latin typeface="+mn-lt"/>
          <a:ea typeface="+mn-ea"/>
          <a:cs typeface="+mn-cs"/>
        </a:defRPr>
      </a:lvl4pPr>
      <a:lvl5pPr marL="1131542" algn="l" defTabSz="565771" rtl="0" eaLnBrk="1" latinLnBrk="0" hangingPunct="1">
        <a:defRPr sz="1115" kern="1200">
          <a:solidFill>
            <a:schemeClr val="tx1"/>
          </a:solidFill>
          <a:latin typeface="+mn-lt"/>
          <a:ea typeface="+mn-ea"/>
          <a:cs typeface="+mn-cs"/>
        </a:defRPr>
      </a:lvl5pPr>
      <a:lvl6pPr marL="1414427" algn="l" defTabSz="565771" rtl="0" eaLnBrk="1" latinLnBrk="0" hangingPunct="1">
        <a:defRPr sz="1115" kern="1200">
          <a:solidFill>
            <a:schemeClr val="tx1"/>
          </a:solidFill>
          <a:latin typeface="+mn-lt"/>
          <a:ea typeface="+mn-ea"/>
          <a:cs typeface="+mn-cs"/>
        </a:defRPr>
      </a:lvl6pPr>
      <a:lvl7pPr marL="1697313" algn="l" defTabSz="565771" rtl="0" eaLnBrk="1" latinLnBrk="0" hangingPunct="1">
        <a:defRPr sz="1115" kern="1200">
          <a:solidFill>
            <a:schemeClr val="tx1"/>
          </a:solidFill>
          <a:latin typeface="+mn-lt"/>
          <a:ea typeface="+mn-ea"/>
          <a:cs typeface="+mn-cs"/>
        </a:defRPr>
      </a:lvl7pPr>
      <a:lvl8pPr marL="1980198" algn="l" defTabSz="565771" rtl="0" eaLnBrk="1" latinLnBrk="0" hangingPunct="1">
        <a:defRPr sz="1115" kern="1200">
          <a:solidFill>
            <a:schemeClr val="tx1"/>
          </a:solidFill>
          <a:latin typeface="+mn-lt"/>
          <a:ea typeface="+mn-ea"/>
          <a:cs typeface="+mn-cs"/>
        </a:defRPr>
      </a:lvl8pPr>
      <a:lvl9pPr marL="2263083" algn="l" defTabSz="565771" rtl="0" eaLnBrk="1" latinLnBrk="0" hangingPunct="1">
        <a:defRPr sz="11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694132"/>
            <a:ext cx="10001250" cy="384137"/>
          </a:xfrm>
        </p:spPr>
        <p:txBody>
          <a:bodyPr>
            <a:normAutofit fontScale="90000"/>
          </a:bodyPr>
          <a:lstStyle/>
          <a:p>
            <a:r>
              <a:rPr lang="en-US" dirty="0">
                <a:latin typeface="Arial" panose="020B0604020202020204" pitchFamily="34" charset="0"/>
                <a:cs typeface="Arial" panose="020B0604020202020204" pitchFamily="34" charset="0"/>
              </a:rPr>
              <a:t>S.H.A.R.P.</a:t>
            </a:r>
          </a:p>
        </p:txBody>
      </p:sp>
      <p:sp>
        <p:nvSpPr>
          <p:cNvPr id="5" name="AutoShape 2" descr="https://powerpoint.dod.online.office365.us/pods/GetClipboardImage.ashx?Id=efe8246c-f0ce-42f7-bb1e-2ccb5219ec29&amp;DC=GX4&amp;pkey=9068427f-9d1f-4b9f-9fdb-fac263ed0081&amp;wdwaccluster=GX4">
            <a:extLst>
              <a:ext uri="{FF2B5EF4-FFF2-40B4-BE49-F238E27FC236}">
                <a16:creationId xmlns:a16="http://schemas.microsoft.com/office/drawing/2014/main" id="{5BFA71B3-1651-435A-85BD-9802D7F779F3}"/>
              </a:ext>
            </a:extLst>
          </p:cNvPr>
          <p:cNvSpPr>
            <a:spLocks noChangeAspect="1" noChangeArrowheads="1"/>
          </p:cNvSpPr>
          <p:nvPr/>
        </p:nvSpPr>
        <p:spPr bwMode="auto">
          <a:xfrm>
            <a:off x="4903470" y="3760470"/>
            <a:ext cx="251460" cy="2514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75438" tIns="37719" rIns="75438" bIns="37719" numCol="1" anchor="t" anchorCtr="0" compatLnSpc="1">
            <a:prstTxWarp prst="textNoShape">
              <a:avLst/>
            </a:prstTxWarp>
          </a:bodyPr>
          <a:lstStyle/>
          <a:p>
            <a:endParaRPr lang="en-US" sz="1485"/>
          </a:p>
        </p:txBody>
      </p:sp>
    </p:spTree>
    <p:extLst>
      <p:ext uri="{BB962C8B-B14F-4D97-AF65-F5344CB8AC3E}">
        <p14:creationId xmlns:p14="http://schemas.microsoft.com/office/powerpoint/2010/main" val="565698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AGENDA</a:t>
            </a:r>
          </a:p>
        </p:txBody>
      </p:sp>
      <p:sp>
        <p:nvSpPr>
          <p:cNvPr id="3" name="Content Placeholder 2">
            <a:extLst>
              <a:ext uri="{FF2B5EF4-FFF2-40B4-BE49-F238E27FC236}">
                <a16:creationId xmlns:a16="http://schemas.microsoft.com/office/drawing/2014/main" id="{64F464E7-13CA-43BD-B0A9-74F5A27AD160}"/>
              </a:ext>
            </a:extLst>
          </p:cNvPr>
          <p:cNvSpPr>
            <a:spLocks noGrp="1"/>
          </p:cNvSpPr>
          <p:nvPr>
            <p:ph idx="1"/>
          </p:nvPr>
        </p:nvSpPr>
        <p:spPr/>
        <p:txBody>
          <a:bodyPr>
            <a:normAutofit/>
          </a:bodyPr>
          <a:lstStyle/>
          <a:p>
            <a:pPr fontAlgn="base"/>
            <a:r>
              <a:rPr lang="en-US" sz="2047" i="0" u="none" strike="noStrike" baseline="0" dirty="0">
                <a:latin typeface="Arial" panose="020B0604020202020204" pitchFamily="34" charset="0"/>
                <a:cs typeface="Arial" panose="020B0604020202020204" pitchFamily="34" charset="0"/>
              </a:rPr>
              <a:t>Goals</a:t>
            </a:r>
          </a:p>
          <a:p>
            <a:pPr fontAlgn="base"/>
            <a:r>
              <a:rPr lang="en-US" sz="2047" dirty="0">
                <a:latin typeface="Arial" panose="020B0604020202020204" pitchFamily="34" charset="0"/>
                <a:cs typeface="Arial" panose="020B0604020202020204" pitchFamily="34" charset="0"/>
              </a:rPr>
              <a:t>Slogan</a:t>
            </a:r>
          </a:p>
          <a:p>
            <a:pPr fontAlgn="base"/>
            <a:r>
              <a:rPr lang="en-US" sz="2047" dirty="0">
                <a:latin typeface="Arial" panose="020B0604020202020204" pitchFamily="34" charset="0"/>
                <a:cs typeface="Arial" panose="020B0604020202020204" pitchFamily="34" charset="0"/>
              </a:rPr>
              <a:t>Categories of harassment</a:t>
            </a:r>
          </a:p>
          <a:p>
            <a:pPr fontAlgn="base"/>
            <a:r>
              <a:rPr lang="en-US" sz="2047" dirty="0">
                <a:latin typeface="Arial" panose="020B0604020202020204" pitchFamily="34" charset="0"/>
                <a:cs typeface="Arial" panose="020B0604020202020204" pitchFamily="34" charset="0"/>
              </a:rPr>
              <a:t>Examples</a:t>
            </a:r>
          </a:p>
          <a:p>
            <a:pPr fontAlgn="base"/>
            <a:r>
              <a:rPr lang="en-US" sz="2047" dirty="0">
                <a:latin typeface="Arial" panose="020B0604020202020204" pitchFamily="34" charset="0"/>
                <a:cs typeface="Arial" panose="020B0604020202020204" pitchFamily="34" charset="0"/>
              </a:rPr>
              <a:t>Identify &amp; Act in a hostile environment</a:t>
            </a:r>
          </a:p>
          <a:p>
            <a:pPr fontAlgn="base"/>
            <a:r>
              <a:rPr lang="en-US" sz="2047" dirty="0">
                <a:latin typeface="Arial" panose="020B0604020202020204" pitchFamily="34" charset="0"/>
                <a:cs typeface="Arial" panose="020B0604020202020204" pitchFamily="34" charset="0"/>
              </a:rPr>
              <a:t>Techniques</a:t>
            </a:r>
          </a:p>
          <a:p>
            <a:pPr fontAlgn="base"/>
            <a:r>
              <a:rPr lang="en-US" sz="2047" dirty="0">
                <a:latin typeface="Arial" panose="020B0604020202020204" pitchFamily="34" charset="0"/>
                <a:cs typeface="Arial" panose="020B0604020202020204" pitchFamily="34" charset="0"/>
              </a:rPr>
              <a:t>Situational Questions</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133157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Knowledge Check</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3</a:t>
            </a:fld>
            <a:endParaRPr lang="en-US">
              <a:solidFill>
                <a:prstClr val="black">
                  <a:tint val="75000"/>
                </a:prstClr>
              </a:solidFill>
            </a:endParaRPr>
          </a:p>
        </p:txBody>
      </p:sp>
      <p:sp>
        <p:nvSpPr>
          <p:cNvPr id="9" name="Rectangle 8">
            <a:extLst>
              <a:ext uri="{FF2B5EF4-FFF2-40B4-BE49-F238E27FC236}">
                <a16:creationId xmlns:a16="http://schemas.microsoft.com/office/drawing/2014/main" id="{864B8DE9-1EC8-CB4D-F00C-98FA38BFC573}"/>
              </a:ext>
            </a:extLst>
          </p:cNvPr>
          <p:cNvSpPr/>
          <p:nvPr/>
        </p:nvSpPr>
        <p:spPr>
          <a:xfrm>
            <a:off x="0" y="2125556"/>
            <a:ext cx="10058400" cy="3693319"/>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800" b="1" i="0" u="none" strike="noStrike" baseline="0" dirty="0">
                <a:latin typeface="Arial-BoldMT"/>
              </a:rPr>
              <a:t>What are the Goals of the SHARP Program?</a:t>
            </a: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is the Army’s Slogan for the SHARP Program?</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the different categories of Sexual Harassment?</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examples of Verbal Sexual Harassment?</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examples of Non-Verbal Sexual Harassment?</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happens when a hostile environment occurs?</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the five techniques of dealing with Sexual Harassment?</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1467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600119-973E-418E-AA87-DB2FA2189AC5}"/>
              </a:ext>
            </a:extLst>
          </p:cNvPr>
          <p:cNvSpPr>
            <a:spLocks noGrp="1"/>
          </p:cNvSpPr>
          <p:nvPr>
            <p:ph idx="1"/>
          </p:nvPr>
        </p:nvSpPr>
        <p:spPr>
          <a:xfrm>
            <a:off x="0" y="2437380"/>
            <a:ext cx="10058400" cy="2897640"/>
          </a:xfrm>
        </p:spPr>
        <p:txBody>
          <a:bodyPr>
            <a:noAutofit/>
          </a:bodyPr>
          <a:lstStyle/>
          <a:p>
            <a:pPr marL="0" indent="0" algn="ctr">
              <a:buNone/>
            </a:pPr>
            <a:r>
              <a:rPr lang="en-US" sz="1800" b="1" i="0" u="none" strike="noStrike" baseline="0" dirty="0">
                <a:latin typeface="Arial-BoldMT"/>
              </a:rPr>
              <a:t>You are preparing to go to the field and have only one tent for your team which is composed of 4 males and 2 females. What is your response?</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You are conducting an initial counseling session with a new Soldier. What do you explain to the Soldier about the Army’s SHARP program?</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A Soldier tells you that they were sexually assaulted. What is your response?</a:t>
            </a:r>
            <a:endParaRPr lang="en-US" sz="20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FFEE6311-F915-47CA-89F0-99F30C43ADE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05F0436F-7DA5-45CB-8325-EACE8C4E6CD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4</a:t>
            </a:fld>
            <a:endParaRPr lang="en-US">
              <a:solidFill>
                <a:prstClr val="black">
                  <a:tint val="75000"/>
                </a:prstClr>
              </a:solidFill>
            </a:endParaRPr>
          </a:p>
        </p:txBody>
      </p:sp>
      <p:sp>
        <p:nvSpPr>
          <p:cNvPr id="5" name="Title 1">
            <a:extLst>
              <a:ext uri="{FF2B5EF4-FFF2-40B4-BE49-F238E27FC236}">
                <a16:creationId xmlns:a16="http://schemas.microsoft.com/office/drawing/2014/main" id="{77D97F63-A11F-F4E3-3641-07AE5717E5C8}"/>
              </a:ext>
            </a:extLst>
          </p:cNvPr>
          <p:cNvSpPr>
            <a:spLocks noGrp="1"/>
          </p:cNvSpPr>
          <p:nvPr>
            <p:ph type="title"/>
          </p:nvPr>
        </p:nvSpPr>
        <p:spPr>
          <a:xfrm>
            <a:off x="502920" y="777240"/>
            <a:ext cx="9052560" cy="1295400"/>
          </a:xfrm>
        </p:spPr>
        <p:txBody>
          <a:bodyPr/>
          <a:lstStyle/>
          <a:p>
            <a:r>
              <a:rPr lang="en-US"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3606340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31E86-1F89-4B66-AE78-CDD074C91051}"/>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Summary</a:t>
            </a:r>
          </a:p>
        </p:txBody>
      </p:sp>
      <p:sp>
        <p:nvSpPr>
          <p:cNvPr id="4" name="Date Placeholder 3">
            <a:extLst>
              <a:ext uri="{FF2B5EF4-FFF2-40B4-BE49-F238E27FC236}">
                <a16:creationId xmlns:a16="http://schemas.microsoft.com/office/drawing/2014/main" id="{796BC469-7FB9-451B-B247-A023D57748E7}"/>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7E947E1-5236-469C-BFC9-EC3FF082652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5</a:t>
            </a:fld>
            <a:endParaRPr lang="en-US">
              <a:solidFill>
                <a:prstClr val="black">
                  <a:tint val="75000"/>
                </a:prstClr>
              </a:solidFill>
            </a:endParaRPr>
          </a:p>
        </p:txBody>
      </p:sp>
      <p:sp>
        <p:nvSpPr>
          <p:cNvPr id="9" name="Content Placeholder 2">
            <a:extLst>
              <a:ext uri="{FF2B5EF4-FFF2-40B4-BE49-F238E27FC236}">
                <a16:creationId xmlns:a16="http://schemas.microsoft.com/office/drawing/2014/main" id="{862CEEC2-1270-53FA-9410-6120B3567B68}"/>
              </a:ext>
            </a:extLst>
          </p:cNvPr>
          <p:cNvSpPr>
            <a:spLocks noGrp="1"/>
          </p:cNvSpPr>
          <p:nvPr>
            <p:ph idx="1"/>
          </p:nvPr>
        </p:nvSpPr>
        <p:spPr>
          <a:xfrm>
            <a:off x="502920" y="1813565"/>
            <a:ext cx="9052560" cy="5129425"/>
          </a:xfrm>
        </p:spPr>
        <p:txBody>
          <a:bodyPr>
            <a:normAutofit/>
          </a:bodyPr>
          <a:lstStyle/>
          <a:p>
            <a:pPr fontAlgn="base"/>
            <a:r>
              <a:rPr lang="en-US" sz="2047" i="0" u="none" strike="noStrike" baseline="0" dirty="0">
                <a:latin typeface="Arial" panose="020B0604020202020204" pitchFamily="34" charset="0"/>
                <a:cs typeface="Arial" panose="020B0604020202020204" pitchFamily="34" charset="0"/>
              </a:rPr>
              <a:t>Goals</a:t>
            </a:r>
          </a:p>
          <a:p>
            <a:pPr fontAlgn="base"/>
            <a:r>
              <a:rPr lang="en-US" sz="2047" dirty="0">
                <a:latin typeface="Arial" panose="020B0604020202020204" pitchFamily="34" charset="0"/>
                <a:cs typeface="Arial" panose="020B0604020202020204" pitchFamily="34" charset="0"/>
              </a:rPr>
              <a:t>Slogan</a:t>
            </a:r>
          </a:p>
          <a:p>
            <a:pPr fontAlgn="base"/>
            <a:r>
              <a:rPr lang="en-US" sz="2047" dirty="0">
                <a:latin typeface="Arial" panose="020B0604020202020204" pitchFamily="34" charset="0"/>
                <a:cs typeface="Arial" panose="020B0604020202020204" pitchFamily="34" charset="0"/>
              </a:rPr>
              <a:t>Categories of harassment</a:t>
            </a:r>
          </a:p>
          <a:p>
            <a:pPr fontAlgn="base"/>
            <a:r>
              <a:rPr lang="en-US" sz="2047" dirty="0">
                <a:latin typeface="Arial" panose="020B0604020202020204" pitchFamily="34" charset="0"/>
                <a:cs typeface="Arial" panose="020B0604020202020204" pitchFamily="34" charset="0"/>
              </a:rPr>
              <a:t>Examples</a:t>
            </a:r>
          </a:p>
          <a:p>
            <a:pPr fontAlgn="base"/>
            <a:r>
              <a:rPr lang="en-US" sz="2047" dirty="0">
                <a:latin typeface="Arial" panose="020B0604020202020204" pitchFamily="34" charset="0"/>
                <a:cs typeface="Arial" panose="020B0604020202020204" pitchFamily="34" charset="0"/>
              </a:rPr>
              <a:t>Identify &amp; Act in a hostile environment</a:t>
            </a:r>
          </a:p>
          <a:p>
            <a:pPr fontAlgn="base"/>
            <a:r>
              <a:rPr lang="en-US" sz="2047" dirty="0">
                <a:latin typeface="Arial" panose="020B0604020202020204" pitchFamily="34" charset="0"/>
                <a:cs typeface="Arial" panose="020B0604020202020204" pitchFamily="34" charset="0"/>
              </a:rPr>
              <a:t>Techniques</a:t>
            </a:r>
          </a:p>
          <a:p>
            <a:pPr fontAlgn="base"/>
            <a:r>
              <a:rPr lang="en-US" sz="2047"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2852659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DF56C-B517-4E95-8B27-0DBFC2773AFA}"/>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Questions</a:t>
            </a:r>
          </a:p>
        </p:txBody>
      </p:sp>
      <p:sp>
        <p:nvSpPr>
          <p:cNvPr id="4" name="Date Placeholder 3">
            <a:extLst>
              <a:ext uri="{FF2B5EF4-FFF2-40B4-BE49-F238E27FC236}">
                <a16:creationId xmlns:a16="http://schemas.microsoft.com/office/drawing/2014/main" id="{554C9221-C3AF-448D-899F-C71B3E1A71BF}"/>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9D39E800-809E-45F0-9172-F7032EEF399D}"/>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6</a:t>
            </a:fld>
            <a:endParaRPr lang="en-US">
              <a:solidFill>
                <a:prstClr val="black">
                  <a:tint val="75000"/>
                </a:prstClr>
              </a:solidFill>
            </a:endParaRPr>
          </a:p>
        </p:txBody>
      </p:sp>
      <p:pic>
        <p:nvPicPr>
          <p:cNvPr id="1026" name="Picture 2">
            <a:extLst>
              <a:ext uri="{FF2B5EF4-FFF2-40B4-BE49-F238E27FC236}">
                <a16:creationId xmlns:a16="http://schemas.microsoft.com/office/drawing/2014/main" id="{05B2A63D-6900-4178-B074-F2E3F30B794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62146" y="2230137"/>
            <a:ext cx="2934109" cy="4296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97030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7892e18f-08c2-402c-bda9-148bdc7222ea">
      <Terms xmlns="http://schemas.microsoft.com/office/infopath/2007/PartnerControls"/>
    </lcf76f155ced4ddcb4097134ff3c332f>
    <TaxCatchAll xmlns="fe53e7c9-2060-4d73-ba33-fc111bdc2fc9" xsi:nil="true"/>
    <SharedWithUsers xmlns="fe53e7c9-2060-4d73-ba33-fc111bdc2fc9">
      <UserInfo>
        <DisplayName>2ABCT G.E.T.O. Members</DisplayName>
        <AccountId>9</AccountId>
        <AccountType/>
      </UserInfo>
      <UserInfo>
        <DisplayName>Klemm, Stuart E WO1 USARMY ENGINEER SCHL (USA)</DisplayName>
        <AccountId>155</AccountId>
        <AccountType/>
      </UserInfo>
    </SharedWithUsers>
    <_ip_UnifiedCompliancePolicyUIAction xmlns="http://schemas.microsoft.com/sharepoint/v3" xsi:nil="true"/>
    <_ip_UnifiedCompliancePolicyProperties xmlns="http://schemas.microsoft.com/sharepoint/v3"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E9415A338E9114A8E74B535617E4A17" ma:contentTypeVersion="16" ma:contentTypeDescription="Create a new document." ma:contentTypeScope="" ma:versionID="be023805992b471494f63184e4dfc241">
  <xsd:schema xmlns:xsd="http://www.w3.org/2001/XMLSchema" xmlns:xs="http://www.w3.org/2001/XMLSchema" xmlns:p="http://schemas.microsoft.com/office/2006/metadata/properties" xmlns:ns1="http://schemas.microsoft.com/sharepoint/v3" xmlns:ns2="7892e18f-08c2-402c-bda9-148bdc7222ea" xmlns:ns3="fe53e7c9-2060-4d73-ba33-fc111bdc2fc9" targetNamespace="http://schemas.microsoft.com/office/2006/metadata/properties" ma:root="true" ma:fieldsID="26198842efea5bc73b38ccb0c6c5e729" ns1:_="" ns2:_="" ns3:_="">
    <xsd:import namespace="http://schemas.microsoft.com/sharepoint/v3"/>
    <xsd:import namespace="7892e18f-08c2-402c-bda9-148bdc7222ea"/>
    <xsd:import namespace="fe53e7c9-2060-4d73-ba33-fc111bdc2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92e18f-08c2-402c-bda9-148bdc7222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c874fec-6985-468d-9a86-0194f6fd86dc"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hidden="true" ma:internalName="MediaServiceOCR" ma:readOnly="true">
      <xsd:simpleType>
        <xsd:restriction base="dms:Note"/>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e53e7c9-2060-4d73-ba33-fc111bdc2fc9" elementFormDefault="qualified">
    <xsd:import namespace="http://schemas.microsoft.com/office/2006/documentManagement/types"/>
    <xsd:import namespace="http://schemas.microsoft.com/office/infopath/2007/PartnerControls"/>
    <xsd:element name="SharedWithUsers" ma:index="10"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hidden="true" ma:internalName="SharedWithDetails" ma:readOnly="true">
      <xsd:simpleType>
        <xsd:restriction base="dms:Note"/>
      </xsd:simpleType>
    </xsd:element>
    <xsd:element name="TaxCatchAll" ma:index="14" nillable="true" ma:displayName="Taxonomy Catch All Column" ma:hidden="true" ma:list="{2ae72091-e3fe-4967-bfb2-9cd0595fc54a}" ma:internalName="TaxCatchAll" ma:readOnly="false" ma:showField="CatchAllData" ma:web="fe53e7c9-2060-4d73-ba33-fc111bdc2fc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6035697-1069-41C3-B9C1-2F98F1CA7986}">
  <ds:schemaRefs>
    <ds:schemaRef ds:uri="http://www.w3.org/XML/1998/namespace"/>
    <ds:schemaRef ds:uri="http://schemas.openxmlformats.org/package/2006/metadata/core-properties"/>
    <ds:schemaRef ds:uri="http://purl.org/dc/terms/"/>
    <ds:schemaRef ds:uri="http://schemas.microsoft.com/sharepoint/v3"/>
    <ds:schemaRef ds:uri="7892e18f-08c2-402c-bda9-148bdc7222ea"/>
    <ds:schemaRef ds:uri="http://purl.org/dc/dcmitype/"/>
    <ds:schemaRef ds:uri="http://purl.org/dc/elements/1.1/"/>
    <ds:schemaRef ds:uri="fe53e7c9-2060-4d73-ba33-fc111bdc2fc9"/>
    <ds:schemaRef ds:uri="http://schemas.microsoft.com/office/2006/documentManagement/typ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F9702B86-C4FD-4675-86C8-A7392F6ED5A2}">
  <ds:schemaRefs>
    <ds:schemaRef ds:uri="http://schemas.microsoft.com/sharepoint/v3/contenttype/forms"/>
  </ds:schemaRefs>
</ds:datastoreItem>
</file>

<file path=customXml/itemProps3.xml><?xml version="1.0" encoding="utf-8"?>
<ds:datastoreItem xmlns:ds="http://schemas.openxmlformats.org/officeDocument/2006/customXml" ds:itemID="{080ED965-D580-4AD9-A557-955F147952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892e18f-08c2-402c-bda9-148bdc7222ea"/>
    <ds:schemaRef ds:uri="fe53e7c9-2060-4d73-ba33-fc111bdc2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ae6d70f-954b-4811-92b6-0530d6f84c43}" enabled="0" method="" siteId="{fae6d70f-954b-4811-92b6-0530d6f84c43}" removed="1"/>
</clbl:labelList>
</file>

<file path=docProps/app.xml><?xml version="1.0" encoding="utf-8"?>
<Properties xmlns="http://schemas.openxmlformats.org/officeDocument/2006/extended-properties" xmlns:vt="http://schemas.openxmlformats.org/officeDocument/2006/docPropsVTypes">
  <Template/>
  <TotalTime>365</TotalTime>
  <Words>434</Words>
  <Application>Microsoft Office PowerPoint</Application>
  <PresentationFormat>Custom</PresentationFormat>
  <Paragraphs>78</Paragraphs>
  <Slides>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Arial</vt:lpstr>
      <vt:lpstr>Arial-BoldMT</vt:lpstr>
      <vt:lpstr>ArialMT</vt:lpstr>
      <vt:lpstr>Calibri</vt:lpstr>
      <vt:lpstr>1_Office Theme</vt:lpstr>
      <vt:lpstr>S.H.A.R.P.</vt:lpstr>
      <vt:lpstr>AGENDA</vt:lpstr>
      <vt:lpstr>Knowledge Check</vt:lpstr>
      <vt:lpstr>Situational Questions</vt:lpstr>
      <vt:lpstr>Summary</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charles.b.bonetti2.mil@army.mil</dc:creator>
  <cp:lastModifiedBy>Bonetti, Charles B SFC USARMY I CORPS (USA)</cp:lastModifiedBy>
  <cp:revision>24</cp:revision>
  <dcterms:created xsi:type="dcterms:W3CDTF">2022-01-27T21:33:28Z</dcterms:created>
  <dcterms:modified xsi:type="dcterms:W3CDTF">2024-06-11T20:18:37Z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0x0101008E9415A338E9114A8E74B535617E4A17</vt:lpwstr>
  </property>
  <property fmtid="{D5CDD505-2E9C-101B-9397-08002B2CF9AE}" pid="3" name="MediaServiceImageTags">
    <vt:lpwstr/>
  </property>
</Properties>
</file>