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rles" userId="61d5ad9b-d1fe-4a15-908a-495dffad2b5b" providerId="ADAL" clId="{90720605-DE39-4F94-B918-D828BEEBB82B}"/>
    <pc:docChg chg="custSel delSld modSld">
      <pc:chgData name="Charles" userId="61d5ad9b-d1fe-4a15-908a-495dffad2b5b" providerId="ADAL" clId="{90720605-DE39-4F94-B918-D828BEEBB82B}" dt="2024-06-11T22:19:21.417" v="133" actId="33524"/>
      <pc:docMkLst>
        <pc:docMk/>
      </pc:docMkLst>
      <pc:sldChg chg="modSp mod">
        <pc:chgData name="Charles" userId="61d5ad9b-d1fe-4a15-908a-495dffad2b5b" providerId="ADAL" clId="{90720605-DE39-4F94-B918-D828BEEBB82B}" dt="2024-06-11T22:14:40.186" v="0"/>
        <pc:sldMkLst>
          <pc:docMk/>
          <pc:sldMk cId="565698787" sldId="256"/>
        </pc:sldMkLst>
        <pc:spChg chg="mod">
          <ac:chgData name="Charles" userId="61d5ad9b-d1fe-4a15-908a-495dffad2b5b" providerId="ADAL" clId="{90720605-DE39-4F94-B918-D828BEEBB82B}" dt="2024-06-11T22:14:40.186" v="0"/>
          <ac:spMkLst>
            <pc:docMk/>
            <pc:sldMk cId="565698787" sldId="256"/>
            <ac:spMk id="2" creationId="{00000000-0000-0000-0000-000000000000}"/>
          </ac:spMkLst>
        </pc:spChg>
      </pc:sldChg>
      <pc:sldChg chg="modSp mod">
        <pc:chgData name="Charles" userId="61d5ad9b-d1fe-4a15-908a-495dffad2b5b" providerId="ADAL" clId="{90720605-DE39-4F94-B918-D828BEEBB82B}" dt="2024-06-11T22:16:38.636" v="102" actId="20577"/>
        <pc:sldMkLst>
          <pc:docMk/>
          <pc:sldMk cId="133157019" sldId="257"/>
        </pc:sldMkLst>
        <pc:spChg chg="mod">
          <ac:chgData name="Charles" userId="61d5ad9b-d1fe-4a15-908a-495dffad2b5b" providerId="ADAL" clId="{90720605-DE39-4F94-B918-D828BEEBB82B}" dt="2024-06-11T22:16:38.636" v="102" actId="20577"/>
          <ac:spMkLst>
            <pc:docMk/>
            <pc:sldMk cId="133157019" sldId="257"/>
            <ac:spMk id="3" creationId="{64F464E7-13CA-43BD-B0A9-74F5A27AD160}"/>
          </ac:spMkLst>
        </pc:spChg>
      </pc:sldChg>
      <pc:sldChg chg="modSp mod">
        <pc:chgData name="Charles" userId="61d5ad9b-d1fe-4a15-908a-495dffad2b5b" providerId="ADAL" clId="{90720605-DE39-4F94-B918-D828BEEBB82B}" dt="2024-06-11T22:19:21.417" v="133" actId="33524"/>
        <pc:sldMkLst>
          <pc:docMk/>
          <pc:sldMk cId="3606340420" sldId="265"/>
        </pc:sldMkLst>
        <pc:spChg chg="mod">
          <ac:chgData name="Charles" userId="61d5ad9b-d1fe-4a15-908a-495dffad2b5b" providerId="ADAL" clId="{90720605-DE39-4F94-B918-D828BEEBB82B}" dt="2024-06-11T22:19:21.417" v="133" actId="33524"/>
          <ac:spMkLst>
            <pc:docMk/>
            <pc:sldMk cId="3606340420" sldId="265"/>
            <ac:spMk id="3" creationId="{FA600119-973E-418E-AA87-DB2FA2189AC5}"/>
          </ac:spMkLst>
        </pc:spChg>
      </pc:sldChg>
      <pc:sldChg chg="modSp mod">
        <pc:chgData name="Charles" userId="61d5ad9b-d1fe-4a15-908a-495dffad2b5b" providerId="ADAL" clId="{90720605-DE39-4F94-B918-D828BEEBB82B}" dt="2024-06-11T22:16:53.765" v="104"/>
        <pc:sldMkLst>
          <pc:docMk/>
          <pc:sldMk cId="2852659891" sldId="270"/>
        </pc:sldMkLst>
        <pc:spChg chg="mod">
          <ac:chgData name="Charles" userId="61d5ad9b-d1fe-4a15-908a-495dffad2b5b" providerId="ADAL" clId="{90720605-DE39-4F94-B918-D828BEEBB82B}" dt="2024-06-11T22:16:53.765" v="104"/>
          <ac:spMkLst>
            <pc:docMk/>
            <pc:sldMk cId="2852659891" sldId="270"/>
            <ac:spMk id="9" creationId="{862CEEC2-1270-53FA-9410-6120B3567B68}"/>
          </ac:spMkLst>
        </pc:spChg>
      </pc:sldChg>
      <pc:sldChg chg="modSp mod modNotesTx">
        <pc:chgData name="Charles" userId="61d5ad9b-d1fe-4a15-908a-495dffad2b5b" providerId="ADAL" clId="{90720605-DE39-4F94-B918-D828BEEBB82B}" dt="2024-06-11T22:18:51.129" v="131"/>
        <pc:sldMkLst>
          <pc:docMk/>
          <pc:sldMk cId="1341467077" sldId="277"/>
        </pc:sldMkLst>
        <pc:spChg chg="mod">
          <ac:chgData name="Charles" userId="61d5ad9b-d1fe-4a15-908a-495dffad2b5b" providerId="ADAL" clId="{90720605-DE39-4F94-B918-D828BEEBB82B}" dt="2024-06-11T22:17:46.194" v="120"/>
          <ac:spMkLst>
            <pc:docMk/>
            <pc:sldMk cId="1341467077" sldId="277"/>
            <ac:spMk id="9" creationId="{864B8DE9-1EC8-CB4D-F00C-98FA38BFC573}"/>
          </ac:spMkLst>
        </pc:spChg>
      </pc:sldChg>
      <pc:sldChg chg="del">
        <pc:chgData name="Charles" userId="61d5ad9b-d1fe-4a15-908a-495dffad2b5b" providerId="ADAL" clId="{90720605-DE39-4F94-B918-D828BEEBB82B}" dt="2024-06-11T22:16:49.614" v="103" actId="47"/>
        <pc:sldMkLst>
          <pc:docMk/>
          <pc:sldMk cId="1357680422" sldId="278"/>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6/11/2024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6/11/2024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buAutoNum type="arabicPeriod"/>
            </a:pPr>
            <a:r>
              <a:rPr lang="en-US" sz="1800" b="0" i="0" u="none" strike="noStrike" baseline="0" dirty="0">
                <a:latin typeface="ArialMT"/>
              </a:rPr>
              <a:t>The sustainment warfighting function is related tasks and systems that provide support and services to ensure freedom of action, extend operational reach, and prolong endurance.</a:t>
            </a:r>
          </a:p>
          <a:p>
            <a:pPr marL="342900" lvl="0" indent="-342900" algn="l">
              <a:buAutoNum type="arabicPeriod"/>
            </a:pPr>
            <a:r>
              <a:rPr lang="en-US" sz="1800" b="0" i="0" u="none" strike="noStrike" baseline="0" dirty="0">
                <a:latin typeface="ArialMT"/>
              </a:rPr>
              <a:t>Logistics is planning and executing of the movement and support of forces</a:t>
            </a:r>
          </a:p>
          <a:p>
            <a:pPr marL="342900" lvl="0" indent="-342900" algn="l">
              <a:buAutoNum type="arabicPeriod"/>
            </a:pPr>
            <a:r>
              <a:rPr lang="en-US" sz="1800" b="0" i="0" u="none" strike="noStrike" baseline="0" dirty="0">
                <a:latin typeface="ArialMT"/>
              </a:rPr>
              <a:t>Personnel services are sustainment functions that man and fund the force, maintain Soldier and Family readiness, promote the moral and ethical values of the nation, and enable the fighting qualities of the Army</a:t>
            </a:r>
          </a:p>
          <a:p>
            <a:pPr marL="342900" lvl="0" indent="-342900" algn="l">
              <a:buAutoNum type="arabicPeriod"/>
            </a:pPr>
            <a:r>
              <a:rPr lang="en-US" sz="1800" b="0" i="0" u="none" strike="noStrike" baseline="0" dirty="0">
                <a:latin typeface="ArialMT"/>
              </a:rPr>
              <a:t>Integration, Anticipation, Responsiveness, Simplicity, Economy, Survivability, continuity, improvisation.</a:t>
            </a:r>
          </a:p>
          <a:p>
            <a:pPr marL="342900" lvl="0" indent="-342900" algn="l">
              <a:buAutoNum type="arabicPeriod"/>
            </a:pPr>
            <a:r>
              <a:rPr lang="en-US" sz="1800" b="0" i="0" u="none" strike="noStrike" baseline="0" dirty="0">
                <a:latin typeface="ArialMT"/>
              </a:rPr>
              <a:t>Logistics, financial management, personnel services, and health service support</a:t>
            </a:r>
          </a:p>
          <a:p>
            <a:pPr marL="342900" lvl="0" indent="-342900" algn="l">
              <a:buAutoNum type="arabicPeriod"/>
            </a:pPr>
            <a:r>
              <a:rPr lang="en-US" sz="1800" b="0" i="0" u="none" strike="noStrike" baseline="0" dirty="0">
                <a:latin typeface="ArialMT"/>
              </a:rPr>
              <a:t>Operational Reach; Freedom of Action; and Prolonged Endurance</a:t>
            </a: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6/11/2024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6/11/2024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a:bodyPr>
          <a:lstStyle/>
          <a:p>
            <a:r>
              <a:rPr lang="en-US" sz="1800" b="1" i="0" u="none" strike="noStrike" baseline="0" dirty="0">
                <a:latin typeface="Arial-BoldMT"/>
              </a:rPr>
              <a:t>SUSTAINMENT</a:t>
            </a:r>
            <a:endParaRPr lang="en-US" dirty="0">
              <a:latin typeface="Arial" panose="020B0604020202020204" pitchFamily="34" charset="0"/>
              <a:cs typeface="Arial" panose="020B0604020202020204" pitchFamily="34" charset="0"/>
            </a:endParaRP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What is it?</a:t>
            </a:r>
          </a:p>
          <a:p>
            <a:pPr fontAlgn="base"/>
            <a:r>
              <a:rPr lang="en-US" sz="2000" dirty="0">
                <a:latin typeface="Arial" panose="020B0604020202020204" pitchFamily="34" charset="0"/>
                <a:cs typeface="Arial" panose="020B0604020202020204" pitchFamily="34" charset="0"/>
              </a:rPr>
              <a:t>Logistics</a:t>
            </a:r>
          </a:p>
          <a:p>
            <a:pPr fontAlgn="base"/>
            <a:r>
              <a:rPr lang="en-US" sz="2000" dirty="0">
                <a:latin typeface="Arial" panose="020B0604020202020204" pitchFamily="34" charset="0"/>
                <a:cs typeface="Arial" panose="020B0604020202020204" pitchFamily="34" charset="0"/>
              </a:rPr>
              <a:t>Personnel services</a:t>
            </a:r>
          </a:p>
          <a:p>
            <a:pPr fontAlgn="base"/>
            <a:r>
              <a:rPr lang="en-US" sz="2000" dirty="0">
                <a:latin typeface="Arial" panose="020B0604020202020204" pitchFamily="34" charset="0"/>
                <a:cs typeface="Arial" panose="020B0604020202020204" pitchFamily="34" charset="0"/>
              </a:rPr>
              <a:t>Principles</a:t>
            </a:r>
          </a:p>
          <a:p>
            <a:pPr fontAlgn="base"/>
            <a:r>
              <a:rPr lang="en-US" sz="2000" dirty="0">
                <a:latin typeface="Arial" panose="020B0604020202020204" pitchFamily="34" charset="0"/>
                <a:cs typeface="Arial" panose="020B0604020202020204" pitchFamily="34" charset="0"/>
              </a:rPr>
              <a:t>Elements</a:t>
            </a:r>
          </a:p>
          <a:p>
            <a:pPr fontAlgn="base"/>
            <a:r>
              <a:rPr lang="en-US" sz="2000" dirty="0">
                <a:latin typeface="Arial" panose="020B0604020202020204" pitchFamily="34" charset="0"/>
                <a:cs typeface="Arial" panose="020B0604020202020204" pitchFamily="34" charset="0"/>
              </a:rPr>
              <a:t>Connections</a:t>
            </a:r>
          </a:p>
          <a:p>
            <a:pPr fontAlgn="base"/>
            <a:r>
              <a:rPr lang="en-US" sz="2000"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1851322"/>
            <a:ext cx="10058400" cy="3139321"/>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is the sustainment warfighting function?</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is logistics?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personnel services?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sustainment principles?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four elements of the sustainment warfighting function?</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connects the principles of sustainment with Decisive Action?</a:t>
            </a:r>
            <a:endParaRPr lang="en-US" b="1" dirty="0">
              <a:latin typeface="Arial-BoldMT"/>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072640"/>
            <a:ext cx="10058400" cy="4557780"/>
          </a:xfrm>
        </p:spPr>
        <p:txBody>
          <a:bodyPr>
            <a:noAutofit/>
          </a:bodyPr>
          <a:lstStyle/>
          <a:p>
            <a:pPr marL="0" indent="0" algn="ctr">
              <a:buNone/>
            </a:pPr>
            <a:r>
              <a:rPr lang="en-US" sz="1800" b="1" i="0" u="none" strike="noStrike" baseline="0" dirty="0">
                <a:latin typeface="Arial-BoldMT"/>
              </a:rPr>
              <a:t>How do you impact your commander’s ability to influence sustainment?</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are preparing for a field exercise; how will you incorporate sustainment into your planning?</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Describe your role in assisting the financial readiness of your Soldiers, in preparation for a deployment?</a:t>
            </a:r>
            <a:endParaRPr lang="en-US" sz="2000" b="1" dirty="0">
              <a:latin typeface="Arial-BoldMT"/>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00" i="0" u="none" strike="noStrike" baseline="0" dirty="0">
                <a:latin typeface="Arial" panose="020B0604020202020204" pitchFamily="34" charset="0"/>
                <a:cs typeface="Arial" panose="020B0604020202020204" pitchFamily="34" charset="0"/>
              </a:rPr>
              <a:t>What is it?</a:t>
            </a:r>
          </a:p>
          <a:p>
            <a:pPr fontAlgn="base"/>
            <a:r>
              <a:rPr lang="en-US" sz="2000" dirty="0">
                <a:latin typeface="Arial" panose="020B0604020202020204" pitchFamily="34" charset="0"/>
                <a:cs typeface="Arial" panose="020B0604020202020204" pitchFamily="34" charset="0"/>
              </a:rPr>
              <a:t>Logistics</a:t>
            </a:r>
          </a:p>
          <a:p>
            <a:pPr fontAlgn="base"/>
            <a:r>
              <a:rPr lang="en-US" sz="2000" dirty="0">
                <a:latin typeface="Arial" panose="020B0604020202020204" pitchFamily="34" charset="0"/>
                <a:cs typeface="Arial" panose="020B0604020202020204" pitchFamily="34" charset="0"/>
              </a:rPr>
              <a:t>Personnel services</a:t>
            </a:r>
          </a:p>
          <a:p>
            <a:pPr fontAlgn="base"/>
            <a:r>
              <a:rPr lang="en-US" sz="2000" dirty="0">
                <a:latin typeface="Arial" panose="020B0604020202020204" pitchFamily="34" charset="0"/>
                <a:cs typeface="Arial" panose="020B0604020202020204" pitchFamily="34" charset="0"/>
              </a:rPr>
              <a:t>Principles</a:t>
            </a:r>
          </a:p>
          <a:p>
            <a:pPr fontAlgn="base"/>
            <a:r>
              <a:rPr lang="en-US" sz="2000" dirty="0">
                <a:latin typeface="Arial" panose="020B0604020202020204" pitchFamily="34" charset="0"/>
                <a:cs typeface="Arial" panose="020B0604020202020204" pitchFamily="34" charset="0"/>
              </a:rPr>
              <a:t>Elements</a:t>
            </a:r>
          </a:p>
          <a:p>
            <a:pPr fontAlgn="base"/>
            <a:r>
              <a:rPr lang="en-US" sz="2000" dirty="0">
                <a:latin typeface="Arial" panose="020B0604020202020204" pitchFamily="34" charset="0"/>
                <a:cs typeface="Arial" panose="020B0604020202020204" pitchFamily="34" charset="0"/>
              </a:rPr>
              <a:t>Connections</a:t>
            </a:r>
          </a:p>
          <a:p>
            <a:pPr fontAlgn="base"/>
            <a:r>
              <a:rPr lang="en-US" sz="2000"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478</TotalTime>
  <Words>247</Words>
  <Application>Microsoft Office PowerPoint</Application>
  <PresentationFormat>Custom</PresentationFormat>
  <Paragraphs>54</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SUSTAINMENT</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Charles</cp:lastModifiedBy>
  <cp:revision>35</cp:revision>
  <dcterms:created xsi:type="dcterms:W3CDTF">2022-01-27T21:33:28Z</dcterms:created>
  <dcterms:modified xsi:type="dcterms:W3CDTF">2024-06-11T22:19:24Z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