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192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userId="61d5ad9b-d1fe-4a15-908a-495dffad2b5b" providerId="ADAL" clId="{BAA51BF4-E1E7-4722-BA57-28F23305C764}"/>
    <pc:docChg chg="undo custSel modSld">
      <pc:chgData name="Charles" userId="61d5ad9b-d1fe-4a15-908a-495dffad2b5b" providerId="ADAL" clId="{BAA51BF4-E1E7-4722-BA57-28F23305C764}" dt="2024-06-11T22:45:25.761" v="228"/>
      <pc:docMkLst>
        <pc:docMk/>
      </pc:docMkLst>
      <pc:sldChg chg="modSp mod">
        <pc:chgData name="Charles" userId="61d5ad9b-d1fe-4a15-908a-495dffad2b5b" providerId="ADAL" clId="{BAA51BF4-E1E7-4722-BA57-28F23305C764}" dt="2024-06-11T22:37:19.122" v="0"/>
        <pc:sldMkLst>
          <pc:docMk/>
          <pc:sldMk cId="565698787" sldId="256"/>
        </pc:sldMkLst>
        <pc:spChg chg="mod">
          <ac:chgData name="Charles" userId="61d5ad9b-d1fe-4a15-908a-495dffad2b5b" providerId="ADAL" clId="{BAA51BF4-E1E7-4722-BA57-28F23305C764}" dt="2024-06-11T22:37:19.122" v="0"/>
          <ac:spMkLst>
            <pc:docMk/>
            <pc:sldMk cId="565698787" sldId="256"/>
            <ac:spMk id="2" creationId="{00000000-0000-0000-0000-000000000000}"/>
          </ac:spMkLst>
        </pc:spChg>
      </pc:sldChg>
      <pc:sldChg chg="modSp mod">
        <pc:chgData name="Charles" userId="61d5ad9b-d1fe-4a15-908a-495dffad2b5b" providerId="ADAL" clId="{BAA51BF4-E1E7-4722-BA57-28F23305C764}" dt="2024-06-11T22:39:49.421" v="141" actId="20577"/>
        <pc:sldMkLst>
          <pc:docMk/>
          <pc:sldMk cId="133157019" sldId="257"/>
        </pc:sldMkLst>
        <pc:spChg chg="mod">
          <ac:chgData name="Charles" userId="61d5ad9b-d1fe-4a15-908a-495dffad2b5b" providerId="ADAL" clId="{BAA51BF4-E1E7-4722-BA57-28F23305C764}" dt="2024-06-11T22:39:49.421" v="141" actId="20577"/>
          <ac:spMkLst>
            <pc:docMk/>
            <pc:sldMk cId="133157019" sldId="257"/>
            <ac:spMk id="3" creationId="{64F464E7-13CA-43BD-B0A9-74F5A27AD160}"/>
          </ac:spMkLst>
        </pc:spChg>
      </pc:sldChg>
      <pc:sldChg chg="modSp mod">
        <pc:chgData name="Charles" userId="61d5ad9b-d1fe-4a15-908a-495dffad2b5b" providerId="ADAL" clId="{BAA51BF4-E1E7-4722-BA57-28F23305C764}" dt="2024-06-11T22:43:17.399" v="196"/>
        <pc:sldMkLst>
          <pc:docMk/>
          <pc:sldMk cId="3606340420" sldId="265"/>
        </pc:sldMkLst>
        <pc:spChg chg="mod">
          <ac:chgData name="Charles" userId="61d5ad9b-d1fe-4a15-908a-495dffad2b5b" providerId="ADAL" clId="{BAA51BF4-E1E7-4722-BA57-28F23305C764}" dt="2024-06-11T22:43:17.399" v="196"/>
          <ac:spMkLst>
            <pc:docMk/>
            <pc:sldMk cId="3606340420" sldId="265"/>
            <ac:spMk id="3" creationId="{FA600119-973E-418E-AA87-DB2FA2189AC5}"/>
          </ac:spMkLst>
        </pc:spChg>
      </pc:sldChg>
      <pc:sldChg chg="modSp mod">
        <pc:chgData name="Charles" userId="61d5ad9b-d1fe-4a15-908a-495dffad2b5b" providerId="ADAL" clId="{BAA51BF4-E1E7-4722-BA57-28F23305C764}" dt="2024-06-11T22:39:53.863" v="142"/>
        <pc:sldMkLst>
          <pc:docMk/>
          <pc:sldMk cId="2852659891" sldId="270"/>
        </pc:sldMkLst>
        <pc:spChg chg="mod">
          <ac:chgData name="Charles" userId="61d5ad9b-d1fe-4a15-908a-495dffad2b5b" providerId="ADAL" clId="{BAA51BF4-E1E7-4722-BA57-28F23305C764}" dt="2024-06-11T22:39:53.863" v="142"/>
          <ac:spMkLst>
            <pc:docMk/>
            <pc:sldMk cId="2852659891" sldId="270"/>
            <ac:spMk id="9" creationId="{862CEEC2-1270-53FA-9410-6120B3567B68}"/>
          </ac:spMkLst>
        </pc:spChg>
      </pc:sldChg>
      <pc:sldChg chg="modSp mod modNotesTx">
        <pc:chgData name="Charles" userId="61d5ad9b-d1fe-4a15-908a-495dffad2b5b" providerId="ADAL" clId="{BAA51BF4-E1E7-4722-BA57-28F23305C764}" dt="2024-06-11T22:45:25.761" v="228"/>
        <pc:sldMkLst>
          <pc:docMk/>
          <pc:sldMk cId="1341467077" sldId="277"/>
        </pc:sldMkLst>
        <pc:spChg chg="mod">
          <ac:chgData name="Charles" userId="61d5ad9b-d1fe-4a15-908a-495dffad2b5b" providerId="ADAL" clId="{BAA51BF4-E1E7-4722-BA57-28F23305C764}" dt="2024-06-11T22:43:40.027" v="219" actId="20577"/>
          <ac:spMkLst>
            <pc:docMk/>
            <pc:sldMk cId="1341467077" sldId="277"/>
            <ac:spMk id="9" creationId="{864B8DE9-1EC8-CB4D-F00C-98FA38BFC57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6/11/2024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6/11/2024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l">
              <a:buAutoNum type="arabicPeriod"/>
            </a:pPr>
            <a:r>
              <a:rPr lang="en-US" sz="1800" b="0" i="0" u="none" strike="noStrike" baseline="0" dirty="0">
                <a:latin typeface="ArialMT"/>
              </a:rPr>
              <a:t>Domains</a:t>
            </a:r>
          </a:p>
          <a:p>
            <a:pPr marL="800100" lvl="1" indent="-342900" algn="l">
              <a:buAutoNum type="arabicPeriod"/>
            </a:pPr>
            <a:r>
              <a:rPr lang="en-US" sz="1800" b="0" i="0" u="none" strike="noStrike" baseline="0" dirty="0">
                <a:latin typeface="ArialMT"/>
              </a:rPr>
              <a:t>Institutional</a:t>
            </a:r>
          </a:p>
          <a:p>
            <a:pPr marL="800100" lvl="1" indent="-342900" algn="l">
              <a:buAutoNum type="arabicPeriod"/>
            </a:pPr>
            <a:r>
              <a:rPr lang="en-US" sz="1800" b="0" i="0" u="none" strike="noStrike" baseline="0" dirty="0">
                <a:latin typeface="ArialMT"/>
              </a:rPr>
              <a:t>Operational</a:t>
            </a:r>
          </a:p>
          <a:p>
            <a:pPr marL="800100" lvl="1" indent="-342900" algn="l">
              <a:buAutoNum type="arabicPeriod"/>
            </a:pPr>
            <a:r>
              <a:rPr lang="en-US" sz="1800" b="0" i="0" u="none" strike="noStrike" baseline="0" dirty="0">
                <a:latin typeface="ArialMT"/>
              </a:rPr>
              <a:t>Self-development</a:t>
            </a:r>
          </a:p>
          <a:p>
            <a:pPr marL="342900" lvl="0" indent="-342900" algn="l">
              <a:buAutoNum type="arabicPeriod"/>
            </a:pPr>
            <a:r>
              <a:rPr lang="en-US" sz="1800" b="0" i="0" u="none" strike="noStrike" baseline="0" dirty="0">
                <a:latin typeface="ArialMT"/>
              </a:rPr>
              <a:t>Through formal and informal chains, assisted by other officers and noncommissioned officers, through the development and execution of progressive, challenging, and realistic training</a:t>
            </a:r>
          </a:p>
          <a:p>
            <a:pPr marL="342900" lvl="0" indent="-342900" algn="l">
              <a:buAutoNum type="arabicPeriod"/>
            </a:pPr>
            <a:r>
              <a:rPr lang="en-US" sz="1800" b="0" i="0" u="none" strike="noStrike" baseline="0" dirty="0">
                <a:latin typeface="ArialMT"/>
              </a:rPr>
              <a:t>Major training events, combat training center exercises, and operational deployments</a:t>
            </a:r>
          </a:p>
          <a:p>
            <a:pPr marL="342900" lvl="0" indent="-342900" algn="l">
              <a:buAutoNum type="arabicPeriod"/>
            </a:pPr>
            <a:r>
              <a:rPr lang="en-US" sz="1800" b="0" i="0" u="none" strike="noStrike" baseline="0" dirty="0">
                <a:latin typeface="ArialMT"/>
              </a:rPr>
              <a:t>The Army trains to provide ready forces to combatant commanders worldwide</a:t>
            </a:r>
          </a:p>
          <a:p>
            <a:pPr marL="342900" lvl="0" indent="-342900" algn="l">
              <a:buAutoNum type="arabicPeriod"/>
            </a:pPr>
            <a:r>
              <a:rPr lang="en-US" sz="1800" b="0" i="0" u="none" strike="noStrike" baseline="0" dirty="0">
                <a:latin typeface="ArialMT"/>
              </a:rPr>
              <a:t>They use the steps: plan, prepare, execute, and assess</a:t>
            </a:r>
          </a:p>
          <a:p>
            <a:pPr marL="342900" lvl="0" indent="-342900" algn="l">
              <a:buAutoNum type="arabicPeriod"/>
            </a:pPr>
            <a:r>
              <a:rPr lang="en-US" sz="1800" b="0" i="0" u="none" strike="noStrike" baseline="0" dirty="0">
                <a:latin typeface="ArialMT"/>
              </a:rPr>
              <a:t>Principles</a:t>
            </a:r>
          </a:p>
          <a:p>
            <a:pPr marL="800100" lvl="1" indent="-342900" algn="l">
              <a:buAutoNum type="arabicPeriod"/>
            </a:pPr>
            <a:r>
              <a:rPr lang="en-US" sz="1800" b="0" i="0" u="none" strike="noStrike" baseline="0" dirty="0">
                <a:latin typeface="ArialMT"/>
              </a:rPr>
              <a:t>Commanders and other leaders are responsible for training.</a:t>
            </a:r>
          </a:p>
          <a:p>
            <a:pPr marL="800100" lvl="1" indent="-342900" algn="l">
              <a:buAutoNum type="arabicPeriod"/>
            </a:pPr>
            <a:r>
              <a:rPr lang="en-US" sz="1800" b="0" i="0" u="none" strike="noStrike" baseline="0" dirty="0">
                <a:latin typeface="ArialMT"/>
              </a:rPr>
              <a:t>Noncommissioned officers train individuals, crews, and small teams.</a:t>
            </a:r>
          </a:p>
          <a:p>
            <a:pPr marL="800100" lvl="1" indent="-342900" algn="l">
              <a:buAutoNum type="arabicPeriod"/>
            </a:pPr>
            <a:r>
              <a:rPr lang="en-US" sz="1800" b="0" i="0" u="none" strike="noStrike" baseline="0" dirty="0">
                <a:latin typeface="ArialMT"/>
              </a:rPr>
              <a:t>Train to standard.</a:t>
            </a:r>
          </a:p>
          <a:p>
            <a:pPr marL="800100" lvl="1" indent="-342900" algn="l">
              <a:buAutoNum type="arabicPeriod"/>
            </a:pPr>
            <a:r>
              <a:rPr lang="en-US" sz="1800" b="0" i="0" u="none" strike="noStrike" baseline="0" dirty="0">
                <a:latin typeface="ArialMT"/>
              </a:rPr>
              <a:t>Train as you will fight.</a:t>
            </a:r>
          </a:p>
          <a:p>
            <a:pPr marL="800100" lvl="1" indent="-342900" algn="l">
              <a:buAutoNum type="arabicPeriod"/>
            </a:pPr>
            <a:r>
              <a:rPr lang="en-US" sz="1800" b="0" i="0" u="none" strike="noStrike" baseline="0" dirty="0">
                <a:latin typeface="ArialMT"/>
              </a:rPr>
              <a:t>Train while operating.</a:t>
            </a:r>
          </a:p>
          <a:p>
            <a:pPr marL="800100" lvl="1" indent="-342900" algn="l">
              <a:buAutoNum type="arabicPeriod"/>
            </a:pPr>
            <a:r>
              <a:rPr lang="en-US" sz="1800" b="0" i="0" u="none" strike="noStrike" baseline="0" dirty="0">
                <a:latin typeface="ArialMT"/>
              </a:rPr>
              <a:t>Train fundamentals first.</a:t>
            </a:r>
          </a:p>
          <a:p>
            <a:pPr marL="800100" lvl="1" indent="-342900" algn="l">
              <a:buAutoNum type="arabicPeriod"/>
            </a:pPr>
            <a:r>
              <a:rPr lang="en-US" sz="1800" b="0" i="0" u="none" strike="noStrike" baseline="0" dirty="0">
                <a:latin typeface="ArialMT"/>
              </a:rPr>
              <a:t>Train to develop adaptability.</a:t>
            </a:r>
          </a:p>
          <a:p>
            <a:pPr marL="800100" lvl="1" indent="-342900" algn="l">
              <a:buAutoNum type="arabicPeriod"/>
            </a:pPr>
            <a:r>
              <a:rPr lang="en-US" sz="1800" b="0" i="0" u="none" strike="noStrike" baseline="0" dirty="0">
                <a:latin typeface="ArialMT"/>
              </a:rPr>
              <a:t>Understand the operational environment.</a:t>
            </a:r>
          </a:p>
          <a:p>
            <a:pPr marL="800100" lvl="1" indent="-342900" algn="l">
              <a:buAutoNum type="arabicPeriod"/>
            </a:pPr>
            <a:r>
              <a:rPr lang="en-US" sz="1800" b="0" i="0" u="none" strike="noStrike" baseline="0" dirty="0">
                <a:latin typeface="ArialMT"/>
              </a:rPr>
              <a:t>Train to sustain.</a:t>
            </a:r>
          </a:p>
          <a:p>
            <a:pPr marL="800100" lvl="1" indent="-342900" algn="l">
              <a:buAutoNum type="arabicPeriod"/>
            </a:pPr>
            <a:r>
              <a:rPr lang="en-US" sz="1800" b="0" i="0" u="none" strike="noStrike" baseline="0" dirty="0">
                <a:latin typeface="ArialMT"/>
              </a:rPr>
              <a:t>Train to maintain.</a:t>
            </a:r>
          </a:p>
          <a:p>
            <a:pPr marL="800100" lvl="1" indent="-342900" algn="l">
              <a:buAutoNum type="arabicPeriod"/>
            </a:pPr>
            <a:r>
              <a:rPr lang="en-US" sz="1800" b="0" i="0" u="none" strike="noStrike" baseline="0" dirty="0">
                <a:latin typeface="ArialMT"/>
              </a:rPr>
              <a:t>Conduct multi-echelon and concurrent training.</a:t>
            </a:r>
          </a:p>
          <a:p>
            <a:pPr marL="342900" lvl="0" indent="-342900" algn="l">
              <a:buAutoNum type="arabicPeriod"/>
            </a:pPr>
            <a:r>
              <a:rPr lang="en-US" sz="1800" b="0" i="0" u="none" strike="noStrike" baseline="0" dirty="0">
                <a:latin typeface="ArialMT"/>
              </a:rPr>
              <a:t>In the Army, "METL" stands for "Mission Essential Task List." It is a comprehensive list of tasks that a unit must be able to perform to accomplish its mission. The METL is derived from the unit's mission and is used to guide training and preparation. Here are some key points about the METL:</a:t>
            </a:r>
          </a:p>
          <a:p>
            <a:pPr marL="800100" lvl="1" indent="-342900" algn="l">
              <a:buAutoNum type="arabicPeriod"/>
            </a:pPr>
            <a:r>
              <a:rPr lang="en-US" sz="1800" b="0" i="0" u="none" strike="noStrike" baseline="0" dirty="0">
                <a:latin typeface="ArialMT"/>
              </a:rPr>
              <a:t>Mission-Focused: The METL is directly tied to the unit's mission. It outlines the specific tasks that the unit needs to be proficient in to successfully carry out its assigned duties.</a:t>
            </a:r>
          </a:p>
          <a:p>
            <a:pPr marL="800100" lvl="1" indent="-342900" algn="l">
              <a:buAutoNum type="arabicPeriod"/>
            </a:pPr>
            <a:r>
              <a:rPr lang="en-US" sz="1800" b="0" i="0" u="none" strike="noStrike" baseline="0" dirty="0">
                <a:latin typeface="ArialMT"/>
              </a:rPr>
              <a:t>Training Guidance: The METL serves as a training tool, helping unit leaders to identify the essential tasks that need to be trained. It ensures that training is focused and aligned with the unit's mission requirements.</a:t>
            </a:r>
          </a:p>
          <a:p>
            <a:pPr marL="800100" lvl="1" indent="-342900" algn="l">
              <a:buAutoNum type="arabicPeriod"/>
            </a:pPr>
            <a:r>
              <a:rPr lang="en-US" sz="1800" b="0" i="0" u="none" strike="noStrike" baseline="0" dirty="0">
                <a:latin typeface="ArialMT"/>
              </a:rPr>
              <a:t>Prioritization: The METL helps in prioritizing tasks based on their importance to the mission. This allows units to allocate resources and time effectively during training.</a:t>
            </a:r>
          </a:p>
          <a:p>
            <a:pPr marL="800100" lvl="1" indent="-342900" algn="l">
              <a:buAutoNum type="arabicPeriod"/>
            </a:pPr>
            <a:r>
              <a:rPr lang="en-US" sz="1800" b="0" i="0" u="none" strike="noStrike" baseline="0" dirty="0">
                <a:latin typeface="ArialMT"/>
              </a:rPr>
              <a:t>Continuous Update: The METL is not static; it is regularly reviewed and updated to reflect changes in the mission, threats, technology, and other factors that may affect the unit's ability to perform its tasks.</a:t>
            </a:r>
          </a:p>
          <a:p>
            <a:pPr marL="800100" lvl="1" indent="-342900" algn="l">
              <a:buAutoNum type="arabicPeriod"/>
            </a:pPr>
            <a:r>
              <a:rPr lang="en-US" sz="1800" b="0" i="0" u="none" strike="noStrike" baseline="0">
                <a:latin typeface="ArialMT"/>
              </a:rPr>
              <a:t>Integration with Other Planning Tools: The METL is often integrated with other planning and training tools, such as the Training Management System (TMS) and the Army Training Network (ATN), to ensure a cohesive approach to training and readiness.</a:t>
            </a:r>
          </a:p>
          <a:p>
            <a:pPr marL="800100" lvl="1" indent="-342900" algn="l">
              <a:buAutoNum type="arabicPeriod"/>
            </a:pPr>
            <a:endParaRPr lang="en-US" sz="1800" b="0" i="0" u="none" strike="noStrike" baseline="0" dirty="0">
              <a:latin typeface="ArialMT"/>
            </a:endParaRPr>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4</a:t>
            </a:fld>
            <a:endParaRPr lang="en-US"/>
          </a:p>
        </p:txBody>
      </p:sp>
    </p:spTree>
    <p:extLst>
      <p:ext uri="{BB962C8B-B14F-4D97-AF65-F5344CB8AC3E}">
        <p14:creationId xmlns:p14="http://schemas.microsoft.com/office/powerpoint/2010/main" val="2123034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5</a:t>
            </a:fld>
            <a:endParaRPr lang="en-US"/>
          </a:p>
        </p:txBody>
      </p:sp>
    </p:spTree>
    <p:extLst>
      <p:ext uri="{BB962C8B-B14F-4D97-AF65-F5344CB8AC3E}">
        <p14:creationId xmlns:p14="http://schemas.microsoft.com/office/powerpoint/2010/main" val="352340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6/11/2024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6/11/2024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a:bodyPr>
          <a:lstStyle/>
          <a:p>
            <a:r>
              <a:rPr lang="en-US" sz="1800" b="1" i="0" u="none" strike="noStrike" baseline="0" dirty="0">
                <a:latin typeface="Arial-BoldMT"/>
              </a:rPr>
              <a:t>TRAINING UNITS AND DEVELOPING LEADERS</a:t>
            </a:r>
            <a:endParaRPr lang="en-US" dirty="0">
              <a:latin typeface="Arial" panose="020B0604020202020204" pitchFamily="34" charset="0"/>
              <a:cs typeface="Arial" panose="020B0604020202020204" pitchFamily="34" charset="0"/>
            </a:endParaRP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00" i="0" u="none" strike="noStrike" baseline="0" dirty="0">
                <a:latin typeface="Arial" panose="020B0604020202020204" pitchFamily="34" charset="0"/>
                <a:cs typeface="Arial" panose="020B0604020202020204" pitchFamily="34" charset="0"/>
              </a:rPr>
              <a:t>Training domains</a:t>
            </a:r>
          </a:p>
          <a:p>
            <a:pPr fontAlgn="base"/>
            <a:r>
              <a:rPr lang="en-US" sz="2000" dirty="0">
                <a:latin typeface="Arial" panose="020B0604020202020204" pitchFamily="34" charset="0"/>
                <a:cs typeface="Arial" panose="020B0604020202020204" pitchFamily="34" charset="0"/>
              </a:rPr>
              <a:t>Responsibilities</a:t>
            </a:r>
          </a:p>
          <a:p>
            <a:pPr fontAlgn="base"/>
            <a:r>
              <a:rPr lang="en-US" sz="2000" dirty="0">
                <a:latin typeface="Arial" panose="020B0604020202020204" pitchFamily="34" charset="0"/>
                <a:cs typeface="Arial" panose="020B0604020202020204" pitchFamily="34" charset="0"/>
              </a:rPr>
              <a:t>Training events</a:t>
            </a:r>
          </a:p>
          <a:p>
            <a:pPr fontAlgn="base"/>
            <a:r>
              <a:rPr lang="en-US" sz="2000" dirty="0">
                <a:latin typeface="Arial" panose="020B0604020202020204" pitchFamily="34" charset="0"/>
                <a:cs typeface="Arial" panose="020B0604020202020204" pitchFamily="34" charset="0"/>
              </a:rPr>
              <a:t>Why train?</a:t>
            </a:r>
          </a:p>
          <a:p>
            <a:pPr fontAlgn="base"/>
            <a:r>
              <a:rPr lang="en-US" sz="2000" dirty="0">
                <a:latin typeface="Arial" panose="020B0604020202020204" pitchFamily="34" charset="0"/>
                <a:cs typeface="Arial" panose="020B0604020202020204" pitchFamily="34" charset="0"/>
              </a:rPr>
              <a:t>Operations process</a:t>
            </a:r>
          </a:p>
          <a:p>
            <a:pPr fontAlgn="base"/>
            <a:r>
              <a:rPr lang="en-US" sz="2000" dirty="0">
                <a:latin typeface="Arial" panose="020B0604020202020204" pitchFamily="34" charset="0"/>
                <a:cs typeface="Arial" panose="020B0604020202020204" pitchFamily="34" charset="0"/>
              </a:rPr>
              <a:t>Training principles</a:t>
            </a:r>
          </a:p>
          <a:p>
            <a:pPr fontAlgn="base"/>
            <a:r>
              <a:rPr lang="en-US" sz="2000" dirty="0">
                <a:latin typeface="Arial" panose="020B0604020202020204" pitchFamily="34" charset="0"/>
                <a:cs typeface="Arial" panose="020B0604020202020204" pitchFamily="34" charset="0"/>
              </a:rPr>
              <a:t>Situational questions</a:t>
            </a:r>
          </a:p>
          <a:p>
            <a:pPr fontAlgn="base"/>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1851322"/>
            <a:ext cx="10058400" cy="3693319"/>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are the three training domains the Army uses?</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How do Commanders exercise the responsibility to train units and develop leaders?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training event provides the experiences necessary for building ready units?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Why does the Army train?</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How do Commanders apply the operations process to training?</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11 principles of training?</a:t>
            </a:r>
          </a:p>
          <a:p>
            <a:pPr algn="ctr"/>
            <a:endParaRPr lang="en-US" b="1" dirty="0">
              <a:latin typeface="Arial-BoldMT"/>
              <a:cs typeface="Arial" panose="020B0604020202020204" pitchFamily="34" charset="0"/>
            </a:endParaRPr>
          </a:p>
          <a:p>
            <a:pPr algn="ctr"/>
            <a:r>
              <a:rPr lang="en-US" b="1" dirty="0">
                <a:latin typeface="Arial-BoldMT"/>
                <a:cs typeface="Arial" panose="020B0604020202020204" pitchFamily="34" charset="0"/>
              </a:rPr>
              <a:t>What is a MET (METL)?</a:t>
            </a: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072640"/>
            <a:ext cx="10058400" cy="4557780"/>
          </a:xfrm>
        </p:spPr>
        <p:txBody>
          <a:bodyPr>
            <a:noAutofit/>
          </a:bodyPr>
          <a:lstStyle/>
          <a:p>
            <a:pPr marL="0" indent="0" algn="ctr">
              <a:buNone/>
            </a:pPr>
            <a:r>
              <a:rPr lang="en-US" sz="1800" b="1" i="0" u="none" strike="noStrike" baseline="0" dirty="0">
                <a:latin typeface="Arial-BoldMT"/>
              </a:rPr>
              <a:t>What METs does your company have?</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How do you impact your commander’s ability to assess your company?</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What role do you have in planning training in your platoon/company?</a:t>
            </a:r>
            <a:endParaRPr lang="en-US" sz="2000" b="1" dirty="0">
              <a:latin typeface="Arial-BoldMT"/>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9" name="Content Placeholder 2">
            <a:extLst>
              <a:ext uri="{FF2B5EF4-FFF2-40B4-BE49-F238E27FC236}">
                <a16:creationId xmlns:a16="http://schemas.microsoft.com/office/drawing/2014/main" id="{862CEEC2-1270-53FA-9410-6120B3567B68}"/>
              </a:ext>
            </a:extLst>
          </p:cNvPr>
          <p:cNvSpPr>
            <a:spLocks noGrp="1"/>
          </p:cNvSpPr>
          <p:nvPr>
            <p:ph idx="1"/>
          </p:nvPr>
        </p:nvSpPr>
        <p:spPr>
          <a:xfrm>
            <a:off x="502920" y="1813565"/>
            <a:ext cx="9052560" cy="5129425"/>
          </a:xfrm>
        </p:spPr>
        <p:txBody>
          <a:bodyPr>
            <a:normAutofit/>
          </a:bodyPr>
          <a:lstStyle/>
          <a:p>
            <a:pPr fontAlgn="base"/>
            <a:r>
              <a:rPr lang="en-US" sz="2000" i="0" u="none" strike="noStrike" baseline="0" dirty="0">
                <a:latin typeface="Arial" panose="020B0604020202020204" pitchFamily="34" charset="0"/>
                <a:cs typeface="Arial" panose="020B0604020202020204" pitchFamily="34" charset="0"/>
              </a:rPr>
              <a:t>Training domains</a:t>
            </a:r>
          </a:p>
          <a:p>
            <a:pPr fontAlgn="base"/>
            <a:r>
              <a:rPr lang="en-US" sz="2000" dirty="0">
                <a:latin typeface="Arial" panose="020B0604020202020204" pitchFamily="34" charset="0"/>
                <a:cs typeface="Arial" panose="020B0604020202020204" pitchFamily="34" charset="0"/>
              </a:rPr>
              <a:t>Responsibilities</a:t>
            </a:r>
          </a:p>
          <a:p>
            <a:pPr fontAlgn="base"/>
            <a:r>
              <a:rPr lang="en-US" sz="2000" dirty="0">
                <a:latin typeface="Arial" panose="020B0604020202020204" pitchFamily="34" charset="0"/>
                <a:cs typeface="Arial" panose="020B0604020202020204" pitchFamily="34" charset="0"/>
              </a:rPr>
              <a:t>Training events</a:t>
            </a:r>
          </a:p>
          <a:p>
            <a:pPr fontAlgn="base"/>
            <a:r>
              <a:rPr lang="en-US" sz="2000" dirty="0">
                <a:latin typeface="Arial" panose="020B0604020202020204" pitchFamily="34" charset="0"/>
                <a:cs typeface="Arial" panose="020B0604020202020204" pitchFamily="34" charset="0"/>
              </a:rPr>
              <a:t>Why train?</a:t>
            </a:r>
          </a:p>
          <a:p>
            <a:pPr fontAlgn="base"/>
            <a:r>
              <a:rPr lang="en-US" sz="2000" dirty="0">
                <a:latin typeface="Arial" panose="020B0604020202020204" pitchFamily="34" charset="0"/>
                <a:cs typeface="Arial" panose="020B0604020202020204" pitchFamily="34" charset="0"/>
              </a:rPr>
              <a:t>Operations process</a:t>
            </a:r>
          </a:p>
          <a:p>
            <a:pPr fontAlgn="base"/>
            <a:r>
              <a:rPr lang="en-US" sz="2000" dirty="0">
                <a:latin typeface="Arial" panose="020B0604020202020204" pitchFamily="34" charset="0"/>
                <a:cs typeface="Arial" panose="020B0604020202020204" pitchFamily="34" charset="0"/>
              </a:rPr>
              <a:t>Training principles</a:t>
            </a:r>
          </a:p>
          <a:p>
            <a:pPr fontAlgn="base"/>
            <a:r>
              <a:rPr lang="en-US" sz="2000" dirty="0">
                <a:latin typeface="Arial" panose="020B0604020202020204" pitchFamily="34" charset="0"/>
                <a:cs typeface="Arial" panose="020B0604020202020204" pitchFamily="34" charset="0"/>
              </a:rPr>
              <a:t>Situational questions</a:t>
            </a:r>
          </a:p>
          <a:p>
            <a:pPr fontAlgn="base"/>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504</TotalTime>
  <Words>528</Words>
  <Application>Microsoft Office PowerPoint</Application>
  <PresentationFormat>Custom</PresentationFormat>
  <Paragraphs>77</Paragraphs>
  <Slides>6</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TRAINING UNITS AND DEVELOPING LEADERS</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Charles</cp:lastModifiedBy>
  <cp:revision>39</cp:revision>
  <dcterms:created xsi:type="dcterms:W3CDTF">2022-01-27T21:33:28Z</dcterms:created>
  <dcterms:modified xsi:type="dcterms:W3CDTF">2024-06-11T22:45:29Z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