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2"/>
  </p:notesMasterIdLst>
  <p:handoutMasterIdLst>
    <p:handoutMasterId r:id="rId13"/>
  </p:handoutMasterIdLst>
  <p:sldIdLst>
    <p:sldId id="256" r:id="rId5"/>
    <p:sldId id="257" r:id="rId6"/>
    <p:sldId id="277" r:id="rId7"/>
    <p:sldId id="265" r:id="rId8"/>
    <p:sldId id="270" r:id="rId9"/>
    <p:sldId id="267" r:id="rId10"/>
    <p:sldId id="278" r:id="rId11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obby Horne" initials="BH" lastIdx="1" clrIdx="0">
    <p:extLst>
      <p:ext uri="{19B8F6BF-5375-455C-9EA6-DF929625EA0E}">
        <p15:presenceInfo xmlns:p15="http://schemas.microsoft.com/office/powerpoint/2012/main" userId="Bobby Horn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E7C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791" autoAdjust="0"/>
  </p:normalViewPr>
  <p:slideViewPr>
    <p:cSldViewPr snapToGrid="0">
      <p:cViewPr varScale="1">
        <p:scale>
          <a:sx n="90" d="100"/>
          <a:sy n="90" d="100"/>
        </p:scale>
        <p:origin x="112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9192" y="21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es" userId="61d5ad9b-d1fe-4a15-908a-495dffad2b5b" providerId="ADAL" clId="{6DA7E680-44F1-4BE1-B0CC-52DA372D1C0E}"/>
    <pc:docChg chg="undo custSel addSld modSld">
      <pc:chgData name="Charles" userId="61d5ad9b-d1fe-4a15-908a-495dffad2b5b" providerId="ADAL" clId="{6DA7E680-44F1-4BE1-B0CC-52DA372D1C0E}" dt="2024-06-11T22:01:34.378" v="255"/>
      <pc:docMkLst>
        <pc:docMk/>
      </pc:docMkLst>
      <pc:sldChg chg="modSp mod">
        <pc:chgData name="Charles" userId="61d5ad9b-d1fe-4a15-908a-495dffad2b5b" providerId="ADAL" clId="{6DA7E680-44F1-4BE1-B0CC-52DA372D1C0E}" dt="2024-06-11T21:53:53.715" v="5" actId="27636"/>
        <pc:sldMkLst>
          <pc:docMk/>
          <pc:sldMk cId="565698787" sldId="256"/>
        </pc:sldMkLst>
        <pc:spChg chg="mod">
          <ac:chgData name="Charles" userId="61d5ad9b-d1fe-4a15-908a-495dffad2b5b" providerId="ADAL" clId="{6DA7E680-44F1-4BE1-B0CC-52DA372D1C0E}" dt="2024-06-11T21:53:53.715" v="5" actId="27636"/>
          <ac:spMkLst>
            <pc:docMk/>
            <pc:sldMk cId="565698787" sldId="256"/>
            <ac:spMk id="2" creationId="{00000000-0000-0000-0000-000000000000}"/>
          </ac:spMkLst>
        </pc:spChg>
      </pc:sldChg>
      <pc:sldChg chg="modSp mod">
        <pc:chgData name="Charles" userId="61d5ad9b-d1fe-4a15-908a-495dffad2b5b" providerId="ADAL" clId="{6DA7E680-44F1-4BE1-B0CC-52DA372D1C0E}" dt="2024-06-11T21:57:16.881" v="163" actId="20577"/>
        <pc:sldMkLst>
          <pc:docMk/>
          <pc:sldMk cId="133157019" sldId="257"/>
        </pc:sldMkLst>
        <pc:spChg chg="mod">
          <ac:chgData name="Charles" userId="61d5ad9b-d1fe-4a15-908a-495dffad2b5b" providerId="ADAL" clId="{6DA7E680-44F1-4BE1-B0CC-52DA372D1C0E}" dt="2024-06-11T21:57:16.881" v="163" actId="20577"/>
          <ac:spMkLst>
            <pc:docMk/>
            <pc:sldMk cId="133157019" sldId="257"/>
            <ac:spMk id="3" creationId="{64F464E7-13CA-43BD-B0A9-74F5A27AD160}"/>
          </ac:spMkLst>
        </pc:spChg>
      </pc:sldChg>
      <pc:sldChg chg="modSp mod">
        <pc:chgData name="Charles" userId="61d5ad9b-d1fe-4a15-908a-495dffad2b5b" providerId="ADAL" clId="{6DA7E680-44F1-4BE1-B0CC-52DA372D1C0E}" dt="2024-06-11T22:01:34.378" v="255"/>
        <pc:sldMkLst>
          <pc:docMk/>
          <pc:sldMk cId="3606340420" sldId="265"/>
        </pc:sldMkLst>
        <pc:spChg chg="mod">
          <ac:chgData name="Charles" userId="61d5ad9b-d1fe-4a15-908a-495dffad2b5b" providerId="ADAL" clId="{6DA7E680-44F1-4BE1-B0CC-52DA372D1C0E}" dt="2024-06-11T22:01:34.378" v="255"/>
          <ac:spMkLst>
            <pc:docMk/>
            <pc:sldMk cId="3606340420" sldId="265"/>
            <ac:spMk id="3" creationId="{FA600119-973E-418E-AA87-DB2FA2189AC5}"/>
          </ac:spMkLst>
        </pc:spChg>
      </pc:sldChg>
      <pc:sldChg chg="modSp mod">
        <pc:chgData name="Charles" userId="61d5ad9b-d1fe-4a15-908a-495dffad2b5b" providerId="ADAL" clId="{6DA7E680-44F1-4BE1-B0CC-52DA372D1C0E}" dt="2024-06-11T21:57:23.758" v="164"/>
        <pc:sldMkLst>
          <pc:docMk/>
          <pc:sldMk cId="2852659891" sldId="270"/>
        </pc:sldMkLst>
        <pc:spChg chg="mod">
          <ac:chgData name="Charles" userId="61d5ad9b-d1fe-4a15-908a-495dffad2b5b" providerId="ADAL" clId="{6DA7E680-44F1-4BE1-B0CC-52DA372D1C0E}" dt="2024-06-11T21:57:23.758" v="164"/>
          <ac:spMkLst>
            <pc:docMk/>
            <pc:sldMk cId="2852659891" sldId="270"/>
            <ac:spMk id="9" creationId="{862CEEC2-1270-53FA-9410-6120B3567B68}"/>
          </ac:spMkLst>
        </pc:spChg>
      </pc:sldChg>
      <pc:sldChg chg="modSp mod modNotesTx">
        <pc:chgData name="Charles" userId="61d5ad9b-d1fe-4a15-908a-495dffad2b5b" providerId="ADAL" clId="{6DA7E680-44F1-4BE1-B0CC-52DA372D1C0E}" dt="2024-06-11T22:00:18.018" v="232" actId="20577"/>
        <pc:sldMkLst>
          <pc:docMk/>
          <pc:sldMk cId="1341467077" sldId="277"/>
        </pc:sldMkLst>
        <pc:spChg chg="mod">
          <ac:chgData name="Charles" userId="61d5ad9b-d1fe-4a15-908a-495dffad2b5b" providerId="ADAL" clId="{6DA7E680-44F1-4BE1-B0CC-52DA372D1C0E}" dt="2024-06-11T21:58:31.226" v="185"/>
          <ac:spMkLst>
            <pc:docMk/>
            <pc:sldMk cId="1341467077" sldId="277"/>
            <ac:spMk id="9" creationId="{864B8DE9-1EC8-CB4D-F00C-98FA38BFC573}"/>
          </ac:spMkLst>
        </pc:spChg>
      </pc:sldChg>
      <pc:sldChg chg="addSp delSp modSp new mod modShow">
        <pc:chgData name="Charles" userId="61d5ad9b-d1fe-4a15-908a-495dffad2b5b" providerId="ADAL" clId="{6DA7E680-44F1-4BE1-B0CC-52DA372D1C0E}" dt="2024-06-11T22:00:53.151" v="254" actId="729"/>
        <pc:sldMkLst>
          <pc:docMk/>
          <pc:sldMk cId="1357680422" sldId="278"/>
        </pc:sldMkLst>
        <pc:spChg chg="mod">
          <ac:chgData name="Charles" userId="61d5ad9b-d1fe-4a15-908a-495dffad2b5b" providerId="ADAL" clId="{6DA7E680-44F1-4BE1-B0CC-52DA372D1C0E}" dt="2024-06-11T22:00:44.561" v="252" actId="20577"/>
          <ac:spMkLst>
            <pc:docMk/>
            <pc:sldMk cId="1357680422" sldId="278"/>
            <ac:spMk id="2" creationId="{585D9345-6783-BA24-6A03-1010384C7C54}"/>
          </ac:spMkLst>
        </pc:spChg>
        <pc:spChg chg="del">
          <ac:chgData name="Charles" userId="61d5ad9b-d1fe-4a15-908a-495dffad2b5b" providerId="ADAL" clId="{6DA7E680-44F1-4BE1-B0CC-52DA372D1C0E}" dt="2024-06-11T22:00:29.985" v="234" actId="478"/>
          <ac:spMkLst>
            <pc:docMk/>
            <pc:sldMk cId="1357680422" sldId="278"/>
            <ac:spMk id="3" creationId="{4330FFD0-C40C-3F2C-6F47-D3467A8A4123}"/>
          </ac:spMkLst>
        </pc:spChg>
        <pc:picChg chg="add">
          <ac:chgData name="Charles" userId="61d5ad9b-d1fe-4a15-908a-495dffad2b5b" providerId="ADAL" clId="{6DA7E680-44F1-4BE1-B0CC-52DA372D1C0E}" dt="2024-06-11T22:00:46.653" v="253" actId="22"/>
          <ac:picMkLst>
            <pc:docMk/>
            <pc:sldMk cId="1357680422" sldId="278"/>
            <ac:picMk id="8" creationId="{7397B664-F1BD-5058-B5BB-13DEE497F8BC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CA4E2CC-738C-E1BA-7987-8089AC5138D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BFE1ED-6C59-0EF2-53A8-F238E194A78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639F29-E502-42B8-8F77-C0DA70489E4A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6C673D-661A-C054-DA98-95E22695AEB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3132FB-3A8A-488A-F60B-889AC8DA8D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316F5-61C2-4545-A38C-0AAA531E8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48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0BE69-A41E-4A3F-9E19-DF93A53F34D8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FFC145-CA71-4A13-B3B9-327E98BFF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291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The efforts taken to prepare for and execute the recovery and integration of isolated personnel.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Immediate, deliberate, external supported, or unassisted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The actions performed by isolated personnel designed to ensure their health, mobility, safety, and honor in anticipation of or preparation for their return to friendly control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See Picture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Shock, pain, hunger, thirst, cold, heat, frustration, fatigue, isolation, insecurity, humiliation, loss of determination.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17 August 1955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P.O.W. Information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Name, Rank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Service Number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Date of Birth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FFC145-CA71-4A13-B3B9-327E98BFF66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54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FFC145-CA71-4A13-B3B9-327E98BFF66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404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7"/>
            <a:ext cx="8549640" cy="16660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82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6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486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31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144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6973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980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263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6059E-9656-43AA-A013-8BC46FB43FB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774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9"/>
            <a:ext cx="31851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369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A9DCA-46AB-4446-9C8F-BBB74386135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165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7BAC894-96DB-1360-2E44-5D3FF0877DDC}"/>
              </a:ext>
            </a:extLst>
          </p:cNvPr>
          <p:cNvSpPr/>
          <p:nvPr userDrawn="1"/>
        </p:nvSpPr>
        <p:spPr>
          <a:xfrm>
            <a:off x="0" y="0"/>
            <a:ext cx="10058400" cy="1134737"/>
          </a:xfrm>
          <a:prstGeom prst="rect">
            <a:avLst/>
          </a:prstGeom>
          <a:blipFill dpi="0" rotWithShape="1">
            <a:blip r:embed="rId5">
              <a:alphaModFix amt="6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777240"/>
            <a:ext cx="905256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5"/>
            <a:ext cx="9052560" cy="5129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6290E-CE9E-4212-9F1C-E95B13939DE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2" descr="C:\Users\philip.secrist\AppData\Local\Microsoft\Windows\Temporary Internet Files\Content.Outlook\3HIVUT20\547px-US-ArmyCorpsOfEngineers-RegimentalCrest_svg_1.png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216" y="263515"/>
            <a:ext cx="742897" cy="838172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70000"/>
              </a:prstClr>
            </a:outerShdw>
          </a:effectLst>
        </p:spPr>
      </p:pic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93476B6A-95EB-EA54-08DC-0EE224C573C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9" y="263515"/>
            <a:ext cx="868402" cy="866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265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/>
  <p:txStyles>
    <p:titleStyle>
      <a:lvl1pPr algn="ctr" defTabSz="565771" rtl="0" eaLnBrk="1" latinLnBrk="0" hangingPunct="1">
        <a:spcBef>
          <a:spcPct val="0"/>
        </a:spcBef>
        <a:buNone/>
        <a:defRPr sz="27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2164" indent="-212164" algn="l" defTabSz="565771" rtl="0" eaLnBrk="1" latinLnBrk="0" hangingPunct="1">
        <a:spcBef>
          <a:spcPct val="20000"/>
        </a:spcBef>
        <a:buFont typeface="Arial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459689" indent="-176804" algn="l" defTabSz="565771" rtl="0" eaLnBrk="1" latinLnBrk="0" hangingPunct="1">
        <a:spcBef>
          <a:spcPct val="20000"/>
        </a:spcBef>
        <a:buFont typeface="Arial" pitchFamily="34" charset="0"/>
        <a:buChar char="–"/>
        <a:defRPr sz="1733" kern="1200">
          <a:solidFill>
            <a:schemeClr val="tx1"/>
          </a:solidFill>
          <a:latin typeface="+mn-lt"/>
          <a:ea typeface="+mn-ea"/>
          <a:cs typeface="+mn-cs"/>
        </a:defRPr>
      </a:lvl2pPr>
      <a:lvl3pPr marL="707214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990100" indent="-141443" algn="l" defTabSz="565771" rtl="0" eaLnBrk="1" latinLnBrk="0" hangingPunct="1">
        <a:spcBef>
          <a:spcPct val="20000"/>
        </a:spcBef>
        <a:buFont typeface="Arial" pitchFamily="34" charset="0"/>
        <a:buChar char="–"/>
        <a:defRPr sz="1238" kern="1200">
          <a:solidFill>
            <a:schemeClr val="tx1"/>
          </a:solidFill>
          <a:latin typeface="+mn-lt"/>
          <a:ea typeface="+mn-ea"/>
          <a:cs typeface="+mn-cs"/>
        </a:defRPr>
      </a:lvl4pPr>
      <a:lvl5pPr marL="1272985" indent="-141443" algn="l" defTabSz="565771" rtl="0" eaLnBrk="1" latinLnBrk="0" hangingPunct="1">
        <a:spcBef>
          <a:spcPct val="20000"/>
        </a:spcBef>
        <a:buFont typeface="Arial" pitchFamily="34" charset="0"/>
        <a:buChar char="»"/>
        <a:defRPr sz="1238" kern="1200">
          <a:solidFill>
            <a:schemeClr val="tx1"/>
          </a:solidFill>
          <a:latin typeface="+mn-lt"/>
          <a:ea typeface="+mn-ea"/>
          <a:cs typeface="+mn-cs"/>
        </a:defRPr>
      </a:lvl5pPr>
      <a:lvl6pPr marL="1555871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6pPr>
      <a:lvl7pPr marL="1838756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7pPr>
      <a:lvl8pPr marL="2121641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8pPr>
      <a:lvl9pPr marL="2404527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1pPr>
      <a:lvl2pPr marL="282885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2pPr>
      <a:lvl3pPr marL="565771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3pPr>
      <a:lvl4pPr marL="848656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4pPr>
      <a:lvl5pPr marL="1131542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5pPr>
      <a:lvl6pPr marL="1414427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6pPr>
      <a:lvl7pPr marL="1697313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7pPr>
      <a:lvl8pPr marL="1980198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8pPr>
      <a:lvl9pPr marL="2263083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694132"/>
            <a:ext cx="10001250" cy="384137"/>
          </a:xfrm>
        </p:spPr>
        <p:txBody>
          <a:bodyPr>
            <a:normAutofit/>
          </a:bodyPr>
          <a:lstStyle/>
          <a:p>
            <a:r>
              <a:rPr lang="en-US" sz="1800" b="1" i="0" u="none" strike="noStrike" baseline="0" dirty="0">
                <a:latin typeface="Arial-BoldMT"/>
              </a:rPr>
              <a:t>SURVIVAL, EVASION, RESISTANCE, AND ESCAPE (SERE) PLANNING AND PREPARATION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AutoShape 2" descr="https://powerpoint.dod.online.office365.us/pods/GetClipboardImage.ashx?Id=efe8246c-f0ce-42f7-bb1e-2ccb5219ec29&amp;DC=GX4&amp;pkey=9068427f-9d1f-4b9f-9fdb-fac263ed0081&amp;wdwaccluster=GX4">
            <a:extLst>
              <a:ext uri="{FF2B5EF4-FFF2-40B4-BE49-F238E27FC236}">
                <a16:creationId xmlns:a16="http://schemas.microsoft.com/office/drawing/2014/main" id="{5BFA71B3-1651-435A-85BD-9802D7F779F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903470" y="3760470"/>
            <a:ext cx="251460" cy="251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5438" tIns="37719" rIns="75438" bIns="37719" numCol="1" anchor="t" anchorCtr="0" compatLnSpc="1">
            <a:prstTxWarp prst="textNoShape">
              <a:avLst/>
            </a:prstTxWarp>
          </a:bodyPr>
          <a:lstStyle/>
          <a:p>
            <a:endParaRPr lang="en-US" sz="1485"/>
          </a:p>
        </p:txBody>
      </p:sp>
    </p:spTree>
    <p:extLst>
      <p:ext uri="{BB962C8B-B14F-4D97-AF65-F5344CB8AC3E}">
        <p14:creationId xmlns:p14="http://schemas.microsoft.com/office/powerpoint/2010/main" val="565698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0B400-B678-4C3F-B99C-587923D71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F464E7-13CA-43BD-B0A9-74F5A27AD1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sz="200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Personnel recovery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Recovery methods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Definitions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Proficiencies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Psychological factors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Code of Conduct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P.O.W. releasable information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Situational questions</a:t>
            </a:r>
          </a:p>
          <a:p>
            <a:pPr fontAlgn="base"/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7E98A-E034-4A76-8427-0B5BE4291F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01523-ADC3-4E49-B21C-C52C0D795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57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0B400-B678-4C3F-B99C-587923D71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Knowledge Check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7E98A-E034-4A76-8427-0B5BE4291F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01523-ADC3-4E49-B21C-C52C0D795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4B8DE9-1EC8-CB4D-F00C-98FA38BFC573}"/>
              </a:ext>
            </a:extLst>
          </p:cNvPr>
          <p:cNvSpPr/>
          <p:nvPr/>
        </p:nvSpPr>
        <p:spPr>
          <a:xfrm>
            <a:off x="0" y="1851322"/>
            <a:ext cx="10058400" cy="397031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i="0" u="none" strike="noStrike" baseline="0" dirty="0">
                <a:latin typeface="Arial-BoldMT"/>
              </a:rPr>
              <a:t>What is Army personnel recovery?</a:t>
            </a: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are the four approaches (or methods) to conduct personnel recovery?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Define Survival, Evasion, Resistance, and Escape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are the SERE proficiencies?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b="1" dirty="0">
                <a:latin typeface="Arial-BoldMT"/>
                <a:cs typeface="Arial" panose="020B0604020202020204" pitchFamily="34" charset="0"/>
              </a:rPr>
              <a:t>What psychological factors occur naturally or are induced by capture through coercive manipulation?</a:t>
            </a: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When was the Code of Conduct established?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If you were to become a POW – what information would you be required to provide?</a:t>
            </a:r>
            <a:endParaRPr lang="en-US" b="1" dirty="0">
              <a:latin typeface="Arial-BoldM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1467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600119-973E-418E-AA87-DB2FA2189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072640"/>
            <a:ext cx="10058400" cy="455778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You are preparing to deploy to Indonesia, how will you plan, prepare, and execute training to ensure your Soldiers are prepared for SERE operations?</a:t>
            </a:r>
          </a:p>
          <a:p>
            <a:pPr marL="0" indent="0" algn="ctr">
              <a:buNone/>
            </a:pPr>
            <a:endParaRPr lang="en-US" sz="1800" b="1" i="0" u="none" strike="noStrike" baseline="0" dirty="0">
              <a:latin typeface="Arial-BoldMT"/>
            </a:endParaRPr>
          </a:p>
          <a:p>
            <a:pPr marL="0" indent="0" algn="ctr">
              <a:buNone/>
            </a:pPr>
            <a:r>
              <a:rPr lang="en-US" sz="1800" b="1" i="0" u="none" strike="noStrike" baseline="0">
                <a:latin typeface="Arial-BoldMT"/>
              </a:rPr>
              <a:t>What items would you include on a packing list to be carried, worn, in a ruck sack to be prepared for SERE operation?</a:t>
            </a:r>
            <a:endParaRPr lang="en-US" sz="2000" b="1" dirty="0">
              <a:latin typeface="Arial-BoldMT"/>
              <a:cs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EE6311-F915-47CA-89F0-99F30C43ADE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0436F-7DA5-45CB-8325-EACE8C4E6C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7D97F63-A11F-F4E3-3641-07AE5717E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920" y="777240"/>
            <a:ext cx="9052560" cy="1295400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Situational Questions</a:t>
            </a:r>
          </a:p>
        </p:txBody>
      </p:sp>
    </p:spTree>
    <p:extLst>
      <p:ext uri="{BB962C8B-B14F-4D97-AF65-F5344CB8AC3E}">
        <p14:creationId xmlns:p14="http://schemas.microsoft.com/office/powerpoint/2010/main" val="3606340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31E86-1F89-4B66-AE78-CDD074C91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6BC469-7FB9-451B-B247-A023D57748E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E947E1-5236-469C-BFC9-EC3FF08265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62CEEC2-1270-53FA-9410-6120B3567B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920" y="1813565"/>
            <a:ext cx="9052560" cy="5129425"/>
          </a:xfrm>
        </p:spPr>
        <p:txBody>
          <a:bodyPr>
            <a:normAutofit/>
          </a:bodyPr>
          <a:lstStyle/>
          <a:p>
            <a:pPr fontAlgn="base"/>
            <a:r>
              <a:rPr lang="en-US" sz="200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Personnel recovery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Recovery methods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Definitions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Proficiencies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Psychological factors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Code of Conduct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P.O.W. releasable information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Situational questions</a:t>
            </a:r>
          </a:p>
          <a:p>
            <a:pPr fontAlgn="base"/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2659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DF56C-B517-4E95-8B27-0DBFC2773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4C9221-C3AF-448D-899F-C71B3E1A71B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39E800-809E-45F0-9172-F7032EEF39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5B2A63D-6900-4178-B074-F2E3F30B794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146" y="2230137"/>
            <a:ext cx="2934109" cy="429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49703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5D9345-6783-BA24-6A03-1010384C7C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SERE PROFICIENCIES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D6447A-A6B0-40F1-9FAB-6F477C96424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351C07-2A75-23C3-5CCF-63C00D710C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C0C759-44D2-8A2C-06DA-3B5B6A23D8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397B664-F1BD-5058-B5BB-13DEE497F8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4932" y="3105041"/>
            <a:ext cx="7068536" cy="1562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68042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9415A338E9114A8E74B535617E4A17" ma:contentTypeVersion="16" ma:contentTypeDescription="Create a new document." ma:contentTypeScope="" ma:versionID="be023805992b471494f63184e4dfc241">
  <xsd:schema xmlns:xsd="http://www.w3.org/2001/XMLSchema" xmlns:xs="http://www.w3.org/2001/XMLSchema" xmlns:p="http://schemas.microsoft.com/office/2006/metadata/properties" xmlns:ns1="http://schemas.microsoft.com/sharepoint/v3" xmlns:ns2="7892e18f-08c2-402c-bda9-148bdc7222ea" xmlns:ns3="fe53e7c9-2060-4d73-ba33-fc111bdc2fc9" targetNamespace="http://schemas.microsoft.com/office/2006/metadata/properties" ma:root="true" ma:fieldsID="26198842efea5bc73b38ccb0c6c5e729" ns1:_="" ns2:_="" ns3:_="">
    <xsd:import namespace="http://schemas.microsoft.com/sharepoint/v3"/>
    <xsd:import namespace="7892e18f-08c2-402c-bda9-148bdc7222ea"/>
    <xsd:import namespace="fe53e7c9-2060-4d73-ba33-fc111bdc2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  <xsd:element ref="ns1:_ip_UnifiedCompliancePolicyProperties" minOccurs="0"/>
                <xsd:element ref="ns1:_ip_UnifiedCompliancePolicyUIAc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92e18f-08c2-402c-bda9-148bdc7222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c874fec-6985-468d-9a86-0194f6fd86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53e7c9-2060-4d73-ba33-fc111bdc2fc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hidden="true" ma:internalName="SharedWithDetails" ma:readOnly="true">
      <xsd:simpleType>
        <xsd:restriction base="dms:Note"/>
      </xsd:simpleType>
    </xsd:element>
    <xsd:element name="TaxCatchAll" ma:index="14" nillable="true" ma:displayName="Taxonomy Catch All Column" ma:hidden="true" ma:list="{2ae72091-e3fe-4967-bfb2-9cd0595fc54a}" ma:internalName="TaxCatchAll" ma:readOnly="false" ma:showField="CatchAllData" ma:web="fe53e7c9-2060-4d73-ba33-fc111bdc2fc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892e18f-08c2-402c-bda9-148bdc7222ea">
      <Terms xmlns="http://schemas.microsoft.com/office/infopath/2007/PartnerControls"/>
    </lcf76f155ced4ddcb4097134ff3c332f>
    <TaxCatchAll xmlns="fe53e7c9-2060-4d73-ba33-fc111bdc2fc9" xsi:nil="true"/>
    <SharedWithUsers xmlns="fe53e7c9-2060-4d73-ba33-fc111bdc2fc9">
      <UserInfo>
        <DisplayName>2ABCT G.E.T.O. Members</DisplayName>
        <AccountId>9</AccountId>
        <AccountType/>
      </UserInfo>
      <UserInfo>
        <DisplayName>Klemm, Stuart E WO1 USARMY ENGINEER SCHL (USA)</DisplayName>
        <AccountId>155</AccountId>
        <AccountType/>
      </UserInfo>
    </SharedWithUsers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080ED965-D580-4AD9-A557-955F147952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892e18f-08c2-402c-bda9-148bdc7222ea"/>
    <ds:schemaRef ds:uri="fe53e7c9-2060-4d73-ba33-fc111bdc2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9702B86-C4FD-4675-86C8-A7392F6ED5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6035697-1069-41C3-B9C1-2F98F1CA7986}">
  <ds:schemaRefs>
    <ds:schemaRef ds:uri="http://www.w3.org/XML/1998/namespace"/>
    <ds:schemaRef ds:uri="http://schemas.openxmlformats.org/package/2006/metadata/core-properties"/>
    <ds:schemaRef ds:uri="http://purl.org/dc/terms/"/>
    <ds:schemaRef ds:uri="http://schemas.microsoft.com/sharepoint/v3"/>
    <ds:schemaRef ds:uri="7892e18f-08c2-402c-bda9-148bdc7222ea"/>
    <ds:schemaRef ds:uri="http://purl.org/dc/dcmitype/"/>
    <ds:schemaRef ds:uri="http://purl.org/dc/elements/1.1/"/>
    <ds:schemaRef ds:uri="fe53e7c9-2060-4d73-ba33-fc111bdc2fc9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docMetadata/LabelInfo.xml><?xml version="1.0" encoding="utf-8"?>
<clbl:labelList xmlns:clbl="http://schemas.microsoft.com/office/2020/mipLabelMetadata">
  <clbl:label id="{fae6d70f-954b-4811-92b6-0530d6f84c43}" enabled="0" method="" siteId="{fae6d70f-954b-4811-92b6-0530d6f84c4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460</TotalTime>
  <Words>307</Words>
  <Application>Microsoft Office PowerPoint</Application>
  <PresentationFormat>Custom</PresentationFormat>
  <Paragraphs>63</Paragraphs>
  <Slides>7</Slides>
  <Notes>2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Aptos</vt:lpstr>
      <vt:lpstr>Arial</vt:lpstr>
      <vt:lpstr>Arial-BoldMT</vt:lpstr>
      <vt:lpstr>ArialMT</vt:lpstr>
      <vt:lpstr>Calibri</vt:lpstr>
      <vt:lpstr>1_Office Theme</vt:lpstr>
      <vt:lpstr>SURVIVAL, EVASION, RESISTANCE, AND ESCAPE (SERE) PLANNING AND PREPARATION</vt:lpstr>
      <vt:lpstr>AGENDA</vt:lpstr>
      <vt:lpstr>Knowledge Check</vt:lpstr>
      <vt:lpstr>Situational Questions</vt:lpstr>
      <vt:lpstr>Summary</vt:lpstr>
      <vt:lpstr>Questions</vt:lpstr>
      <vt:lpstr>SERE PROFICIENCIES</vt:lpstr>
    </vt:vector>
  </TitlesOfParts>
  <Company>US Army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charles.b.bonetti2.mil@army.mil</dc:creator>
  <cp:lastModifiedBy>Charles</cp:lastModifiedBy>
  <cp:revision>33</cp:revision>
  <dcterms:created xsi:type="dcterms:W3CDTF">2022-01-27T21:33:28Z</dcterms:created>
  <dcterms:modified xsi:type="dcterms:W3CDTF">2024-06-11T22:01:37Z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0x0101008E9415A338E9114A8E74B535617E4A17</vt:lpwstr>
  </property>
  <property fmtid="{D5CDD505-2E9C-101B-9397-08002B2CF9AE}" pid="3" name="MediaServiceImageTags">
    <vt:lpwstr/>
  </property>
</Properties>
</file>